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15.xml" ContentType="application/vnd.openxmlformats-officedocument.presentationml.notesSlide+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notesSlides/notesSlide17.xml" ContentType="application/vnd.openxmlformats-officedocument.presentationml.notesSlide+xml"/>
  <Override PartName="/ppt/tags/tag6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12" r:id="rId2"/>
  </p:sldMasterIdLst>
  <p:notesMasterIdLst>
    <p:notesMasterId r:id="rId109"/>
  </p:notesMasterIdLst>
  <p:sldIdLst>
    <p:sldId id="256" r:id="rId3"/>
    <p:sldId id="257" r:id="rId4"/>
    <p:sldId id="354" r:id="rId5"/>
    <p:sldId id="356" r:id="rId6"/>
    <p:sldId id="357" r:id="rId7"/>
    <p:sldId id="358" r:id="rId8"/>
    <p:sldId id="355" r:id="rId9"/>
    <p:sldId id="359" r:id="rId10"/>
    <p:sldId id="360" r:id="rId11"/>
    <p:sldId id="361" r:id="rId12"/>
    <p:sldId id="362" r:id="rId13"/>
    <p:sldId id="367" r:id="rId14"/>
    <p:sldId id="368" r:id="rId15"/>
    <p:sldId id="363" r:id="rId16"/>
    <p:sldId id="364" r:id="rId17"/>
    <p:sldId id="365" r:id="rId18"/>
    <p:sldId id="366" r:id="rId19"/>
    <p:sldId id="279" r:id="rId20"/>
    <p:sldId id="280" r:id="rId21"/>
    <p:sldId id="281" r:id="rId22"/>
    <p:sldId id="282" r:id="rId23"/>
    <p:sldId id="283" r:id="rId24"/>
    <p:sldId id="374" r:id="rId25"/>
    <p:sldId id="375" r:id="rId26"/>
    <p:sldId id="376" r:id="rId27"/>
    <p:sldId id="377" r:id="rId28"/>
    <p:sldId id="378" r:id="rId29"/>
    <p:sldId id="284" r:id="rId30"/>
    <p:sldId id="379" r:id="rId31"/>
    <p:sldId id="285" r:id="rId32"/>
    <p:sldId id="286" r:id="rId33"/>
    <p:sldId id="287" r:id="rId34"/>
    <p:sldId id="288" r:id="rId35"/>
    <p:sldId id="289" r:id="rId36"/>
    <p:sldId id="290" r:id="rId37"/>
    <p:sldId id="291" r:id="rId38"/>
    <p:sldId id="292" r:id="rId39"/>
    <p:sldId id="293" r:id="rId40"/>
    <p:sldId id="373" r:id="rId41"/>
    <p:sldId id="294" r:id="rId42"/>
    <p:sldId id="380" r:id="rId43"/>
    <p:sldId id="382" r:id="rId44"/>
    <p:sldId id="300" r:id="rId45"/>
    <p:sldId id="295" r:id="rId46"/>
    <p:sldId id="296" r:id="rId47"/>
    <p:sldId id="297" r:id="rId48"/>
    <p:sldId id="298" r:id="rId49"/>
    <p:sldId id="381" r:id="rId50"/>
    <p:sldId id="299" r:id="rId51"/>
    <p:sldId id="301" r:id="rId52"/>
    <p:sldId id="302" r:id="rId53"/>
    <p:sldId id="303" r:id="rId54"/>
    <p:sldId id="304" r:id="rId55"/>
    <p:sldId id="305" r:id="rId56"/>
    <p:sldId id="306" r:id="rId57"/>
    <p:sldId id="307" r:id="rId58"/>
    <p:sldId id="308" r:id="rId59"/>
    <p:sldId id="309" r:id="rId60"/>
    <p:sldId id="36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70" r:id="rId85"/>
    <p:sldId id="333" r:id="rId86"/>
    <p:sldId id="334" r:id="rId87"/>
    <p:sldId id="335" r:id="rId88"/>
    <p:sldId id="336" r:id="rId89"/>
    <p:sldId id="371" r:id="rId90"/>
    <p:sldId id="337" r:id="rId91"/>
    <p:sldId id="338" r:id="rId92"/>
    <p:sldId id="339" r:id="rId93"/>
    <p:sldId id="340" r:id="rId94"/>
    <p:sldId id="341" r:id="rId95"/>
    <p:sldId id="372"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Lst>
  <p:sldSz cx="12192000" cy="6858000"/>
  <p:notesSz cx="6858000" cy="9144000"/>
  <p:custDataLst>
    <p:tags r:id="rId110"/>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6.00 Test Review &amp; Reteach" id="{F2E5807A-B1C7-41A3-90DB-AB82308B7A54}">
          <p14:sldIdLst>
            <p14:sldId id="256"/>
            <p14:sldId id="257"/>
            <p14:sldId id="354"/>
            <p14:sldId id="356"/>
            <p14:sldId id="357"/>
            <p14:sldId id="358"/>
            <p14:sldId id="355"/>
            <p14:sldId id="359"/>
            <p14:sldId id="360"/>
            <p14:sldId id="361"/>
            <p14:sldId id="362"/>
            <p14:sldId id="367"/>
            <p14:sldId id="368"/>
            <p14:sldId id="363"/>
            <p14:sldId id="364"/>
            <p14:sldId id="365"/>
            <p14:sldId id="366"/>
            <p14:sldId id="279"/>
          </p14:sldIdLst>
        </p14:section>
        <p14:section name="6.01 Inheritance Basics" id="{94615AB5-35F1-4A33-86C7-835920BD42AF}">
          <p14:sldIdLst>
            <p14:sldId id="280"/>
            <p14:sldId id="281"/>
            <p14:sldId id="282"/>
            <p14:sldId id="283"/>
            <p14:sldId id="374"/>
            <p14:sldId id="375"/>
            <p14:sldId id="376"/>
            <p14:sldId id="377"/>
            <p14:sldId id="378"/>
            <p14:sldId id="284"/>
            <p14:sldId id="379"/>
            <p14:sldId id="285"/>
            <p14:sldId id="286"/>
            <p14:sldId id="287"/>
            <p14:sldId id="288"/>
            <p14:sldId id="289"/>
            <p14:sldId id="290"/>
            <p14:sldId id="291"/>
          </p14:sldIdLst>
        </p14:section>
        <p14:section name="6.02 Overriding Methods &amp; Accessing Inherited Code" id="{C07A1261-B7BD-452B-9DEE-81C1DEC13D3D}">
          <p14:sldIdLst>
            <p14:sldId id="292"/>
            <p14:sldId id="293"/>
            <p14:sldId id="373"/>
            <p14:sldId id="294"/>
            <p14:sldId id="380"/>
            <p14:sldId id="382"/>
            <p14:sldId id="300"/>
            <p14:sldId id="295"/>
            <p14:sldId id="296"/>
            <p14:sldId id="297"/>
            <p14:sldId id="298"/>
            <p14:sldId id="381"/>
            <p14:sldId id="299"/>
            <p14:sldId id="301"/>
            <p14:sldId id="302"/>
          </p14:sldIdLst>
        </p14:section>
        <p14:section name="6.03 Interacting with the Object Superclass" id="{333A5B0E-ED6E-4E2F-A83C-CF37DA0EF28D}">
          <p14:sldIdLst>
            <p14:sldId id="303"/>
            <p14:sldId id="304"/>
            <p14:sldId id="305"/>
            <p14:sldId id="306"/>
            <p14:sldId id="307"/>
            <p14:sldId id="308"/>
            <p14:sldId id="309"/>
            <p14:sldId id="369"/>
            <p14:sldId id="310"/>
            <p14:sldId id="311"/>
            <p14:sldId id="312"/>
          </p14:sldIdLst>
        </p14:section>
        <p14:section name="6.04 Polymorphism" id="{333AAD47-C348-46FB-9191-2792C35FED8F}">
          <p14:sldIdLst>
            <p14:sldId id="313"/>
            <p14:sldId id="314"/>
            <p14:sldId id="315"/>
            <p14:sldId id="316"/>
            <p14:sldId id="317"/>
            <p14:sldId id="318"/>
            <p14:sldId id="319"/>
            <p14:sldId id="320"/>
            <p14:sldId id="321"/>
            <p14:sldId id="322"/>
            <p14:sldId id="323"/>
            <p14:sldId id="324"/>
            <p14:sldId id="325"/>
            <p14:sldId id="326"/>
          </p14:sldIdLst>
        </p14:section>
        <p14:section name="6.05 Has-a Relationships" id="{4B2DD27F-C70B-4D22-8C54-B3A511AAD400}">
          <p14:sldIdLst>
            <p14:sldId id="327"/>
            <p14:sldId id="328"/>
            <p14:sldId id="329"/>
            <p14:sldId id="330"/>
            <p14:sldId id="331"/>
            <p14:sldId id="332"/>
            <p14:sldId id="370"/>
            <p14:sldId id="333"/>
            <p14:sldId id="334"/>
          </p14:sldIdLst>
        </p14:section>
        <p14:section name="6.06 Interfaces (Optional)" id="{17F761FA-5536-4C81-9AEA-E4B81FBDDCF0}">
          <p14:sldIdLst>
            <p14:sldId id="335"/>
            <p14:sldId id="336"/>
            <p14:sldId id="371"/>
            <p14:sldId id="337"/>
            <p14:sldId id="338"/>
            <p14:sldId id="339"/>
            <p14:sldId id="340"/>
            <p14:sldId id="341"/>
            <p14:sldId id="372"/>
            <p14:sldId id="342"/>
          </p14:sldIdLst>
        </p14:section>
        <p14:section name="6.07 Programming Project" id="{CBDF4728-7BB7-42C0-A268-9D12A15EB28F}">
          <p14:sldIdLst>
            <p14:sldId id="343"/>
            <p14:sldId id="344"/>
          </p14:sldIdLst>
        </p14:section>
        <p14:section name="6.08 Finding and Fixing Errors" id="{0E2A9AD9-FF78-473C-9D52-F69A87D0E6E0}">
          <p14:sldIdLst>
            <p14:sldId id="345"/>
            <p14:sldId id="346"/>
            <p14:sldId id="347"/>
            <p14:sldId id="348"/>
          </p14:sldIdLst>
        </p14:section>
        <p14:section name="6.09 Review" id="{FF7DFA2B-4BBC-479E-B15E-35B2113BC270}">
          <p14:sldIdLst>
            <p14:sldId id="349"/>
            <p14:sldId id="350"/>
            <p14:sldId id="351"/>
            <p14:sldId id="352"/>
            <p14:sldId id="3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E6C0D-63E9-42DF-8F9B-81C0B12044D2}" v="46" dt="2020-08-21T00:52:21.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97" autoAdjust="0"/>
  </p:normalViewPr>
  <p:slideViewPr>
    <p:cSldViewPr snapToGrid="0" showGuides="1">
      <p:cViewPr varScale="1">
        <p:scale>
          <a:sx n="77" d="100"/>
          <a:sy n="77" d="100"/>
        </p:scale>
        <p:origin x="187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gs" Target="tags/tag1.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0C438-4051-4B71-AE87-ECEDF569415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DEF9C8B-5130-4DEE-BA05-EA4DB3E3A6B7}">
      <dgm:prSet phldrT="[Text]"/>
      <dgm:spPr/>
      <dgm:t>
        <a:bodyPr/>
        <a:lstStyle/>
        <a:p>
          <a:r>
            <a:rPr lang="en-US" dirty="0" err="1"/>
            <a:t>MusicalInstrument</a:t>
          </a:r>
          <a:endParaRPr lang="en-US" dirty="0"/>
        </a:p>
      </dgm:t>
    </dgm:pt>
    <dgm:pt modelId="{D7B830F6-885F-49B4-9C54-FDB27568A744}" type="parTrans" cxnId="{46EE6EAF-888A-4E9C-9248-F25CD717BB14}">
      <dgm:prSet/>
      <dgm:spPr/>
      <dgm:t>
        <a:bodyPr/>
        <a:lstStyle/>
        <a:p>
          <a:endParaRPr lang="en-US"/>
        </a:p>
      </dgm:t>
    </dgm:pt>
    <dgm:pt modelId="{B5326653-6D9E-4D6A-85A2-AB250BDC0E7E}" type="sibTrans" cxnId="{46EE6EAF-888A-4E9C-9248-F25CD717BB14}">
      <dgm:prSet/>
      <dgm:spPr/>
      <dgm:t>
        <a:bodyPr/>
        <a:lstStyle/>
        <a:p>
          <a:endParaRPr lang="en-US"/>
        </a:p>
      </dgm:t>
    </dgm:pt>
    <dgm:pt modelId="{DED67E32-1BA5-4F73-BDAB-368E32467305}">
      <dgm:prSet phldrT="[Text]"/>
      <dgm:spPr/>
      <dgm:t>
        <a:bodyPr/>
        <a:lstStyle/>
        <a:p>
          <a:r>
            <a:rPr lang="en-US" dirty="0" err="1"/>
            <a:t>ElectricKeyboard</a:t>
          </a:r>
          <a:endParaRPr lang="en-US" dirty="0"/>
        </a:p>
      </dgm:t>
    </dgm:pt>
    <dgm:pt modelId="{2FEE2520-1C3C-4FE6-A9EC-FBDFA81B0AD2}" type="parTrans" cxnId="{1822349D-FA49-4B1D-A7E9-86C2847F3EBF}">
      <dgm:prSet/>
      <dgm:spPr/>
      <dgm:t>
        <a:bodyPr/>
        <a:lstStyle/>
        <a:p>
          <a:endParaRPr lang="en-US"/>
        </a:p>
      </dgm:t>
    </dgm:pt>
    <dgm:pt modelId="{96FD60EF-C3EB-4AD8-B20F-BE64675A741D}" type="sibTrans" cxnId="{1822349D-FA49-4B1D-A7E9-86C2847F3EBF}">
      <dgm:prSet/>
      <dgm:spPr/>
      <dgm:t>
        <a:bodyPr/>
        <a:lstStyle/>
        <a:p>
          <a:endParaRPr lang="en-US"/>
        </a:p>
      </dgm:t>
    </dgm:pt>
    <dgm:pt modelId="{FE0BA437-0DF8-48B9-9FB5-2133A3608879}">
      <dgm:prSet phldrT="[Text]"/>
      <dgm:spPr/>
      <dgm:t>
        <a:bodyPr/>
        <a:lstStyle/>
        <a:p>
          <a:r>
            <a:rPr lang="en-US" dirty="0"/>
            <a:t>Guitar</a:t>
          </a:r>
        </a:p>
      </dgm:t>
    </dgm:pt>
    <dgm:pt modelId="{061E9185-3D02-49E7-8442-B97C1AFFDC18}" type="parTrans" cxnId="{E0E51F78-4362-4EB6-AED3-0ECFFFB8801C}">
      <dgm:prSet/>
      <dgm:spPr/>
      <dgm:t>
        <a:bodyPr/>
        <a:lstStyle/>
        <a:p>
          <a:endParaRPr lang="en-US"/>
        </a:p>
      </dgm:t>
    </dgm:pt>
    <dgm:pt modelId="{0C4D82C3-44B6-42AB-8B83-8675909B5070}" type="sibTrans" cxnId="{E0E51F78-4362-4EB6-AED3-0ECFFFB8801C}">
      <dgm:prSet/>
      <dgm:spPr/>
      <dgm:t>
        <a:bodyPr/>
        <a:lstStyle/>
        <a:p>
          <a:endParaRPr lang="en-US"/>
        </a:p>
      </dgm:t>
    </dgm:pt>
    <dgm:pt modelId="{DCEDB4CB-DD2F-457E-AD49-CBE98BD7C8D5}">
      <dgm:prSet phldrT="[Text]"/>
      <dgm:spPr/>
      <dgm:t>
        <a:bodyPr/>
        <a:lstStyle/>
        <a:p>
          <a:r>
            <a:rPr lang="en-US" dirty="0" err="1"/>
            <a:t>ElectricGuitar</a:t>
          </a:r>
          <a:endParaRPr lang="en-US" dirty="0"/>
        </a:p>
      </dgm:t>
    </dgm:pt>
    <dgm:pt modelId="{8BED325C-8720-49B2-BE14-2A2E0173EB7D}" type="parTrans" cxnId="{A0DF8067-9572-482A-AE99-BB95B818ADBA}">
      <dgm:prSet/>
      <dgm:spPr/>
      <dgm:t>
        <a:bodyPr/>
        <a:lstStyle/>
        <a:p>
          <a:endParaRPr lang="en-US"/>
        </a:p>
      </dgm:t>
    </dgm:pt>
    <dgm:pt modelId="{47CE3190-4DD2-4D07-ACA2-520CB8620FB8}" type="sibTrans" cxnId="{A0DF8067-9572-482A-AE99-BB95B818ADBA}">
      <dgm:prSet/>
      <dgm:spPr/>
      <dgm:t>
        <a:bodyPr/>
        <a:lstStyle/>
        <a:p>
          <a:endParaRPr lang="en-US"/>
        </a:p>
      </dgm:t>
    </dgm:pt>
    <dgm:pt modelId="{2B6AF26D-0F48-42EA-9404-3E2E0A861794}" type="pres">
      <dgm:prSet presAssocID="{2810C438-4051-4B71-AE87-ECEDF569415D}" presName="hierChild1" presStyleCnt="0">
        <dgm:presLayoutVars>
          <dgm:chPref val="1"/>
          <dgm:dir/>
          <dgm:animOne val="branch"/>
          <dgm:animLvl val="lvl"/>
          <dgm:resizeHandles/>
        </dgm:presLayoutVars>
      </dgm:prSet>
      <dgm:spPr/>
    </dgm:pt>
    <dgm:pt modelId="{8D3724C0-79A3-490A-8935-151239946877}" type="pres">
      <dgm:prSet presAssocID="{0DEF9C8B-5130-4DEE-BA05-EA4DB3E3A6B7}" presName="hierRoot1" presStyleCnt="0"/>
      <dgm:spPr/>
    </dgm:pt>
    <dgm:pt modelId="{EE8C3228-D341-4B53-BC2C-A2E9A2138444}" type="pres">
      <dgm:prSet presAssocID="{0DEF9C8B-5130-4DEE-BA05-EA4DB3E3A6B7}" presName="composite" presStyleCnt="0"/>
      <dgm:spPr/>
    </dgm:pt>
    <dgm:pt modelId="{21084906-1D89-42BB-B11A-A7DBE8E58AF6}" type="pres">
      <dgm:prSet presAssocID="{0DEF9C8B-5130-4DEE-BA05-EA4DB3E3A6B7}" presName="background" presStyleLbl="node0" presStyleIdx="0" presStyleCnt="1"/>
      <dgm:spPr/>
    </dgm:pt>
    <dgm:pt modelId="{49899FFC-63D1-431E-AE39-679FBD586C38}" type="pres">
      <dgm:prSet presAssocID="{0DEF9C8B-5130-4DEE-BA05-EA4DB3E3A6B7}" presName="text" presStyleLbl="fgAcc0" presStyleIdx="0" presStyleCnt="1">
        <dgm:presLayoutVars>
          <dgm:chPref val="3"/>
        </dgm:presLayoutVars>
      </dgm:prSet>
      <dgm:spPr/>
    </dgm:pt>
    <dgm:pt modelId="{586A19FB-7F47-4746-91DF-6F0D51015048}" type="pres">
      <dgm:prSet presAssocID="{0DEF9C8B-5130-4DEE-BA05-EA4DB3E3A6B7}" presName="hierChild2" presStyleCnt="0"/>
      <dgm:spPr/>
    </dgm:pt>
    <dgm:pt modelId="{19EC77F8-7575-4653-BD43-38897622597B}" type="pres">
      <dgm:prSet presAssocID="{2FEE2520-1C3C-4FE6-A9EC-FBDFA81B0AD2}" presName="Name10" presStyleLbl="parChTrans1D2" presStyleIdx="0" presStyleCnt="2"/>
      <dgm:spPr/>
    </dgm:pt>
    <dgm:pt modelId="{C825F2BC-7C74-4A9D-A901-A60CD1C18A37}" type="pres">
      <dgm:prSet presAssocID="{DED67E32-1BA5-4F73-BDAB-368E32467305}" presName="hierRoot2" presStyleCnt="0"/>
      <dgm:spPr/>
    </dgm:pt>
    <dgm:pt modelId="{25FD7E08-2A0D-4A1B-8CB3-C3130603CE8F}" type="pres">
      <dgm:prSet presAssocID="{DED67E32-1BA5-4F73-BDAB-368E32467305}" presName="composite2" presStyleCnt="0"/>
      <dgm:spPr/>
    </dgm:pt>
    <dgm:pt modelId="{0352F942-212D-4ADA-9B14-0FC9EF6C6246}" type="pres">
      <dgm:prSet presAssocID="{DED67E32-1BA5-4F73-BDAB-368E32467305}" presName="background2" presStyleLbl="node2" presStyleIdx="0" presStyleCnt="2"/>
      <dgm:spPr/>
    </dgm:pt>
    <dgm:pt modelId="{2D3AC9CD-838E-48D9-9B28-EED140691692}" type="pres">
      <dgm:prSet presAssocID="{DED67E32-1BA5-4F73-BDAB-368E32467305}" presName="text2" presStyleLbl="fgAcc2" presStyleIdx="0" presStyleCnt="2">
        <dgm:presLayoutVars>
          <dgm:chPref val="3"/>
        </dgm:presLayoutVars>
      </dgm:prSet>
      <dgm:spPr/>
    </dgm:pt>
    <dgm:pt modelId="{2C54C8B2-5DDE-4395-94D3-21248AAD54B0}" type="pres">
      <dgm:prSet presAssocID="{DED67E32-1BA5-4F73-BDAB-368E32467305}" presName="hierChild3" presStyleCnt="0"/>
      <dgm:spPr/>
    </dgm:pt>
    <dgm:pt modelId="{149C96F0-1599-4D75-9D8F-077CB9E52BBB}" type="pres">
      <dgm:prSet presAssocID="{061E9185-3D02-49E7-8442-B97C1AFFDC18}" presName="Name10" presStyleLbl="parChTrans1D2" presStyleIdx="1" presStyleCnt="2"/>
      <dgm:spPr/>
    </dgm:pt>
    <dgm:pt modelId="{1CE110AF-C012-4D9B-9A4F-2824B77314FB}" type="pres">
      <dgm:prSet presAssocID="{FE0BA437-0DF8-48B9-9FB5-2133A3608879}" presName="hierRoot2" presStyleCnt="0"/>
      <dgm:spPr/>
    </dgm:pt>
    <dgm:pt modelId="{62E58DA6-EB76-40E5-800D-01EC02846001}" type="pres">
      <dgm:prSet presAssocID="{FE0BA437-0DF8-48B9-9FB5-2133A3608879}" presName="composite2" presStyleCnt="0"/>
      <dgm:spPr/>
    </dgm:pt>
    <dgm:pt modelId="{60DDE7DF-7E64-4B35-94BC-551850523274}" type="pres">
      <dgm:prSet presAssocID="{FE0BA437-0DF8-48B9-9FB5-2133A3608879}" presName="background2" presStyleLbl="node2" presStyleIdx="1" presStyleCnt="2"/>
      <dgm:spPr/>
    </dgm:pt>
    <dgm:pt modelId="{0B58578D-3EC3-4472-8BD3-1AFC673BABC4}" type="pres">
      <dgm:prSet presAssocID="{FE0BA437-0DF8-48B9-9FB5-2133A3608879}" presName="text2" presStyleLbl="fgAcc2" presStyleIdx="1" presStyleCnt="2">
        <dgm:presLayoutVars>
          <dgm:chPref val="3"/>
        </dgm:presLayoutVars>
      </dgm:prSet>
      <dgm:spPr/>
    </dgm:pt>
    <dgm:pt modelId="{B2E22CE1-812A-49FF-9EAA-80BD72A03B5B}" type="pres">
      <dgm:prSet presAssocID="{FE0BA437-0DF8-48B9-9FB5-2133A3608879}" presName="hierChild3" presStyleCnt="0"/>
      <dgm:spPr/>
    </dgm:pt>
    <dgm:pt modelId="{38F674EC-3115-46BB-82B7-A45AC99883CF}" type="pres">
      <dgm:prSet presAssocID="{8BED325C-8720-49B2-BE14-2A2E0173EB7D}" presName="Name17" presStyleLbl="parChTrans1D3" presStyleIdx="0" presStyleCnt="1"/>
      <dgm:spPr/>
    </dgm:pt>
    <dgm:pt modelId="{4344EBBF-E4E7-43A1-BD0F-8D005628B433}" type="pres">
      <dgm:prSet presAssocID="{DCEDB4CB-DD2F-457E-AD49-CBE98BD7C8D5}" presName="hierRoot3" presStyleCnt="0"/>
      <dgm:spPr/>
    </dgm:pt>
    <dgm:pt modelId="{32F92EB3-ED7B-4564-86CA-C0F461A1CF18}" type="pres">
      <dgm:prSet presAssocID="{DCEDB4CB-DD2F-457E-AD49-CBE98BD7C8D5}" presName="composite3" presStyleCnt="0"/>
      <dgm:spPr/>
    </dgm:pt>
    <dgm:pt modelId="{A52D457D-EC0B-4967-8582-503CA81A5B06}" type="pres">
      <dgm:prSet presAssocID="{DCEDB4CB-DD2F-457E-AD49-CBE98BD7C8D5}" presName="background3" presStyleLbl="node3" presStyleIdx="0" presStyleCnt="1"/>
      <dgm:spPr/>
    </dgm:pt>
    <dgm:pt modelId="{01CBEE15-E1DE-4FF2-9AF3-4E4A9B1D7478}" type="pres">
      <dgm:prSet presAssocID="{DCEDB4CB-DD2F-457E-AD49-CBE98BD7C8D5}" presName="text3" presStyleLbl="fgAcc3" presStyleIdx="0" presStyleCnt="1">
        <dgm:presLayoutVars>
          <dgm:chPref val="3"/>
        </dgm:presLayoutVars>
      </dgm:prSet>
      <dgm:spPr/>
    </dgm:pt>
    <dgm:pt modelId="{201A0BEC-8F13-4F62-979E-A0A82B902DE0}" type="pres">
      <dgm:prSet presAssocID="{DCEDB4CB-DD2F-457E-AD49-CBE98BD7C8D5}" presName="hierChild4" presStyleCnt="0"/>
      <dgm:spPr/>
    </dgm:pt>
  </dgm:ptLst>
  <dgm:cxnLst>
    <dgm:cxn modelId="{C7FB6D03-7F57-4A48-8638-555DB1CEF4E9}" type="presOf" srcId="{FE0BA437-0DF8-48B9-9FB5-2133A3608879}" destId="{0B58578D-3EC3-4472-8BD3-1AFC673BABC4}" srcOrd="0" destOrd="0" presId="urn:microsoft.com/office/officeart/2005/8/layout/hierarchy1"/>
    <dgm:cxn modelId="{A5346326-AF8E-4F24-BA81-71E3F399648F}" type="presOf" srcId="{DED67E32-1BA5-4F73-BDAB-368E32467305}" destId="{2D3AC9CD-838E-48D9-9B28-EED140691692}" srcOrd="0" destOrd="0" presId="urn:microsoft.com/office/officeart/2005/8/layout/hierarchy1"/>
    <dgm:cxn modelId="{A0DF8067-9572-482A-AE99-BB95B818ADBA}" srcId="{FE0BA437-0DF8-48B9-9FB5-2133A3608879}" destId="{DCEDB4CB-DD2F-457E-AD49-CBE98BD7C8D5}" srcOrd="0" destOrd="0" parTransId="{8BED325C-8720-49B2-BE14-2A2E0173EB7D}" sibTransId="{47CE3190-4DD2-4D07-ACA2-520CB8620FB8}"/>
    <dgm:cxn modelId="{E0E51F78-4362-4EB6-AED3-0ECFFFB8801C}" srcId="{0DEF9C8B-5130-4DEE-BA05-EA4DB3E3A6B7}" destId="{FE0BA437-0DF8-48B9-9FB5-2133A3608879}" srcOrd="1" destOrd="0" parTransId="{061E9185-3D02-49E7-8442-B97C1AFFDC18}" sibTransId="{0C4D82C3-44B6-42AB-8B83-8675909B5070}"/>
    <dgm:cxn modelId="{F54BCF5A-2464-43E2-8A07-D3D4FBB67AD1}" type="presOf" srcId="{0DEF9C8B-5130-4DEE-BA05-EA4DB3E3A6B7}" destId="{49899FFC-63D1-431E-AE39-679FBD586C38}" srcOrd="0" destOrd="0" presId="urn:microsoft.com/office/officeart/2005/8/layout/hierarchy1"/>
    <dgm:cxn modelId="{8C960A90-0D99-4D71-8E32-F231A28D7038}" type="presOf" srcId="{DCEDB4CB-DD2F-457E-AD49-CBE98BD7C8D5}" destId="{01CBEE15-E1DE-4FF2-9AF3-4E4A9B1D7478}" srcOrd="0" destOrd="0" presId="urn:microsoft.com/office/officeart/2005/8/layout/hierarchy1"/>
    <dgm:cxn modelId="{1822349D-FA49-4B1D-A7E9-86C2847F3EBF}" srcId="{0DEF9C8B-5130-4DEE-BA05-EA4DB3E3A6B7}" destId="{DED67E32-1BA5-4F73-BDAB-368E32467305}" srcOrd="0" destOrd="0" parTransId="{2FEE2520-1C3C-4FE6-A9EC-FBDFA81B0AD2}" sibTransId="{96FD60EF-C3EB-4AD8-B20F-BE64675A741D}"/>
    <dgm:cxn modelId="{46EE6EAF-888A-4E9C-9248-F25CD717BB14}" srcId="{2810C438-4051-4B71-AE87-ECEDF569415D}" destId="{0DEF9C8B-5130-4DEE-BA05-EA4DB3E3A6B7}" srcOrd="0" destOrd="0" parTransId="{D7B830F6-885F-49B4-9C54-FDB27568A744}" sibTransId="{B5326653-6D9E-4D6A-85A2-AB250BDC0E7E}"/>
    <dgm:cxn modelId="{DB724AB0-70FA-4937-840C-BD8847D03471}" type="presOf" srcId="{8BED325C-8720-49B2-BE14-2A2E0173EB7D}" destId="{38F674EC-3115-46BB-82B7-A45AC99883CF}" srcOrd="0" destOrd="0" presId="urn:microsoft.com/office/officeart/2005/8/layout/hierarchy1"/>
    <dgm:cxn modelId="{474582E2-EC12-459C-8D53-DFA0E5AD53CC}" type="presOf" srcId="{2FEE2520-1C3C-4FE6-A9EC-FBDFA81B0AD2}" destId="{19EC77F8-7575-4653-BD43-38897622597B}" srcOrd="0" destOrd="0" presId="urn:microsoft.com/office/officeart/2005/8/layout/hierarchy1"/>
    <dgm:cxn modelId="{5167DDEC-BFCF-4E33-B71A-6541D52BC0AC}" type="presOf" srcId="{061E9185-3D02-49E7-8442-B97C1AFFDC18}" destId="{149C96F0-1599-4D75-9D8F-077CB9E52BBB}" srcOrd="0" destOrd="0" presId="urn:microsoft.com/office/officeart/2005/8/layout/hierarchy1"/>
    <dgm:cxn modelId="{CB36A0F7-B659-4809-915B-BA8A049F1B83}" type="presOf" srcId="{2810C438-4051-4B71-AE87-ECEDF569415D}" destId="{2B6AF26D-0F48-42EA-9404-3E2E0A861794}" srcOrd="0" destOrd="0" presId="urn:microsoft.com/office/officeart/2005/8/layout/hierarchy1"/>
    <dgm:cxn modelId="{434DC1EF-E033-470C-9FB6-8FB67D16F4BB}" type="presParOf" srcId="{2B6AF26D-0F48-42EA-9404-3E2E0A861794}" destId="{8D3724C0-79A3-490A-8935-151239946877}" srcOrd="0" destOrd="0" presId="urn:microsoft.com/office/officeart/2005/8/layout/hierarchy1"/>
    <dgm:cxn modelId="{46114C7E-553B-4672-922A-1EA8038FFFBE}" type="presParOf" srcId="{8D3724C0-79A3-490A-8935-151239946877}" destId="{EE8C3228-D341-4B53-BC2C-A2E9A2138444}" srcOrd="0" destOrd="0" presId="urn:microsoft.com/office/officeart/2005/8/layout/hierarchy1"/>
    <dgm:cxn modelId="{0ADE08E9-7845-443A-9A35-0B81C7AF271A}" type="presParOf" srcId="{EE8C3228-D341-4B53-BC2C-A2E9A2138444}" destId="{21084906-1D89-42BB-B11A-A7DBE8E58AF6}" srcOrd="0" destOrd="0" presId="urn:microsoft.com/office/officeart/2005/8/layout/hierarchy1"/>
    <dgm:cxn modelId="{D92090DB-881C-4AA2-9AE6-0FD08730F995}" type="presParOf" srcId="{EE8C3228-D341-4B53-BC2C-A2E9A2138444}" destId="{49899FFC-63D1-431E-AE39-679FBD586C38}" srcOrd="1" destOrd="0" presId="urn:microsoft.com/office/officeart/2005/8/layout/hierarchy1"/>
    <dgm:cxn modelId="{54737D0F-34E1-4941-8E30-AB697137D4BC}" type="presParOf" srcId="{8D3724C0-79A3-490A-8935-151239946877}" destId="{586A19FB-7F47-4746-91DF-6F0D51015048}" srcOrd="1" destOrd="0" presId="urn:microsoft.com/office/officeart/2005/8/layout/hierarchy1"/>
    <dgm:cxn modelId="{45B635A7-05F4-4027-A4C5-4152D06F34DC}" type="presParOf" srcId="{586A19FB-7F47-4746-91DF-6F0D51015048}" destId="{19EC77F8-7575-4653-BD43-38897622597B}" srcOrd="0" destOrd="0" presId="urn:microsoft.com/office/officeart/2005/8/layout/hierarchy1"/>
    <dgm:cxn modelId="{FF59C319-B99E-415D-BB41-A580ED5AAB51}" type="presParOf" srcId="{586A19FB-7F47-4746-91DF-6F0D51015048}" destId="{C825F2BC-7C74-4A9D-A901-A60CD1C18A37}" srcOrd="1" destOrd="0" presId="urn:microsoft.com/office/officeart/2005/8/layout/hierarchy1"/>
    <dgm:cxn modelId="{B385D4AC-A326-47E7-A78D-CF259C82EEB1}" type="presParOf" srcId="{C825F2BC-7C74-4A9D-A901-A60CD1C18A37}" destId="{25FD7E08-2A0D-4A1B-8CB3-C3130603CE8F}" srcOrd="0" destOrd="0" presId="urn:microsoft.com/office/officeart/2005/8/layout/hierarchy1"/>
    <dgm:cxn modelId="{84825DC1-DB2B-4C9B-8BA2-D7B2CF8E4C4F}" type="presParOf" srcId="{25FD7E08-2A0D-4A1B-8CB3-C3130603CE8F}" destId="{0352F942-212D-4ADA-9B14-0FC9EF6C6246}" srcOrd="0" destOrd="0" presId="urn:microsoft.com/office/officeart/2005/8/layout/hierarchy1"/>
    <dgm:cxn modelId="{A4B1CA84-8DCF-470D-BB02-0159550E7D88}" type="presParOf" srcId="{25FD7E08-2A0D-4A1B-8CB3-C3130603CE8F}" destId="{2D3AC9CD-838E-48D9-9B28-EED140691692}" srcOrd="1" destOrd="0" presId="urn:microsoft.com/office/officeart/2005/8/layout/hierarchy1"/>
    <dgm:cxn modelId="{C531E4BB-D516-425F-8D34-C3078813C200}" type="presParOf" srcId="{C825F2BC-7C74-4A9D-A901-A60CD1C18A37}" destId="{2C54C8B2-5DDE-4395-94D3-21248AAD54B0}" srcOrd="1" destOrd="0" presId="urn:microsoft.com/office/officeart/2005/8/layout/hierarchy1"/>
    <dgm:cxn modelId="{8593F0CA-D4B4-4339-BE99-EE4D925AD56E}" type="presParOf" srcId="{586A19FB-7F47-4746-91DF-6F0D51015048}" destId="{149C96F0-1599-4D75-9D8F-077CB9E52BBB}" srcOrd="2" destOrd="0" presId="urn:microsoft.com/office/officeart/2005/8/layout/hierarchy1"/>
    <dgm:cxn modelId="{D0BA6F24-A731-44BC-8AED-BB7B916BAA64}" type="presParOf" srcId="{586A19FB-7F47-4746-91DF-6F0D51015048}" destId="{1CE110AF-C012-4D9B-9A4F-2824B77314FB}" srcOrd="3" destOrd="0" presId="urn:microsoft.com/office/officeart/2005/8/layout/hierarchy1"/>
    <dgm:cxn modelId="{1534C948-C3B8-4E2D-B637-938A3739C9F5}" type="presParOf" srcId="{1CE110AF-C012-4D9B-9A4F-2824B77314FB}" destId="{62E58DA6-EB76-40E5-800D-01EC02846001}" srcOrd="0" destOrd="0" presId="urn:microsoft.com/office/officeart/2005/8/layout/hierarchy1"/>
    <dgm:cxn modelId="{30706461-3472-4CBF-A849-AC9FA8041DB4}" type="presParOf" srcId="{62E58DA6-EB76-40E5-800D-01EC02846001}" destId="{60DDE7DF-7E64-4B35-94BC-551850523274}" srcOrd="0" destOrd="0" presId="urn:microsoft.com/office/officeart/2005/8/layout/hierarchy1"/>
    <dgm:cxn modelId="{A7C0F3DC-0CB7-4A24-9526-6C4A9CA2B915}" type="presParOf" srcId="{62E58DA6-EB76-40E5-800D-01EC02846001}" destId="{0B58578D-3EC3-4472-8BD3-1AFC673BABC4}" srcOrd="1" destOrd="0" presId="urn:microsoft.com/office/officeart/2005/8/layout/hierarchy1"/>
    <dgm:cxn modelId="{9A952247-4C91-4512-9C6F-2EE96B25CAB7}" type="presParOf" srcId="{1CE110AF-C012-4D9B-9A4F-2824B77314FB}" destId="{B2E22CE1-812A-49FF-9EAA-80BD72A03B5B}" srcOrd="1" destOrd="0" presId="urn:microsoft.com/office/officeart/2005/8/layout/hierarchy1"/>
    <dgm:cxn modelId="{90F21AD9-0B31-4624-8B48-DA6277197BD7}" type="presParOf" srcId="{B2E22CE1-812A-49FF-9EAA-80BD72A03B5B}" destId="{38F674EC-3115-46BB-82B7-A45AC99883CF}" srcOrd="0" destOrd="0" presId="urn:microsoft.com/office/officeart/2005/8/layout/hierarchy1"/>
    <dgm:cxn modelId="{54E76812-8E8F-4125-97E6-E21EF1A10481}" type="presParOf" srcId="{B2E22CE1-812A-49FF-9EAA-80BD72A03B5B}" destId="{4344EBBF-E4E7-43A1-BD0F-8D005628B433}" srcOrd="1" destOrd="0" presId="urn:microsoft.com/office/officeart/2005/8/layout/hierarchy1"/>
    <dgm:cxn modelId="{C68ED336-DA12-412E-A23E-D2BF109D798C}" type="presParOf" srcId="{4344EBBF-E4E7-43A1-BD0F-8D005628B433}" destId="{32F92EB3-ED7B-4564-86CA-C0F461A1CF18}" srcOrd="0" destOrd="0" presId="urn:microsoft.com/office/officeart/2005/8/layout/hierarchy1"/>
    <dgm:cxn modelId="{26902A49-D0A5-4132-B74B-E28048DFA13E}" type="presParOf" srcId="{32F92EB3-ED7B-4564-86CA-C0F461A1CF18}" destId="{A52D457D-EC0B-4967-8582-503CA81A5B06}" srcOrd="0" destOrd="0" presId="urn:microsoft.com/office/officeart/2005/8/layout/hierarchy1"/>
    <dgm:cxn modelId="{3AD41B74-FB6C-4DB1-8DB5-52DBAA95881B}" type="presParOf" srcId="{32F92EB3-ED7B-4564-86CA-C0F461A1CF18}" destId="{01CBEE15-E1DE-4FF2-9AF3-4E4A9B1D7478}" srcOrd="1" destOrd="0" presId="urn:microsoft.com/office/officeart/2005/8/layout/hierarchy1"/>
    <dgm:cxn modelId="{3078A7C1-71F1-44DD-984F-29FEE1AFB1B0}" type="presParOf" srcId="{4344EBBF-E4E7-43A1-BD0F-8D005628B433}" destId="{201A0BEC-8F13-4F62-979E-A0A82B902DE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dgm:style>
          <a:lnRef idx="2">
            <a:schemeClr val="dk1"/>
          </a:lnRef>
          <a:fillRef idx="1">
            <a:schemeClr val="lt1"/>
          </a:fillRef>
          <a:effectRef idx="0">
            <a:schemeClr val="dk1"/>
          </a:effectRef>
          <a:fontRef idx="minor">
            <a:schemeClr val="dk1"/>
          </a:fontRef>
        </dgm:style>
      </dgm:prSet>
      <dgm:spPr/>
      <dgm:t>
        <a:bodyPr/>
        <a:lstStyle/>
        <a:p>
          <a:r>
            <a:rPr lang="en-US" dirty="0"/>
            <a:t>Animal</a:t>
          </a:r>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dgm:style>
          <a:lnRef idx="2">
            <a:schemeClr val="dk1"/>
          </a:lnRef>
          <a:fillRef idx="1">
            <a:schemeClr val="lt1"/>
          </a:fillRef>
          <a:effectRef idx="0">
            <a:schemeClr val="dk1"/>
          </a:effectRef>
          <a:fontRef idx="minor">
            <a:schemeClr val="dk1"/>
          </a:fontRef>
        </dgm:style>
      </dgm:prSet>
      <dgm:spPr/>
      <dgm:t>
        <a:bodyPr/>
        <a:lstStyle/>
        <a:p>
          <a:r>
            <a:rPr lang="en-US" dirty="0"/>
            <a:t>Carnivore</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EA36CED6-914A-4F65-8351-21ACF729BB62}">
      <dgm:prSet phldrT="[Text]">
        <dgm:style>
          <a:lnRef idx="2">
            <a:schemeClr val="dk1"/>
          </a:lnRef>
          <a:fillRef idx="1">
            <a:schemeClr val="lt1"/>
          </a:fillRef>
          <a:effectRef idx="0">
            <a:schemeClr val="dk1"/>
          </a:effectRef>
          <a:fontRef idx="minor">
            <a:schemeClr val="dk1"/>
          </a:fontRef>
        </dgm:style>
      </dgm:prSet>
      <dgm:spPr/>
      <dgm:t>
        <a:bodyPr/>
        <a:lstStyle/>
        <a:p>
          <a:r>
            <a:rPr lang="en-US" dirty="0"/>
            <a:t>Tiger</a:t>
          </a:r>
        </a:p>
      </dgm:t>
    </dgm:pt>
    <dgm:pt modelId="{E1980178-2FF0-4114-A195-D91726820F5B}" type="parTrans" cxnId="{1FFCC945-C772-4282-9AE8-8FE76BF55391}">
      <dgm:prSet/>
      <dgm:spPr/>
      <dgm:t>
        <a:bodyPr/>
        <a:lstStyle/>
        <a:p>
          <a:endParaRPr lang="en-US"/>
        </a:p>
      </dgm:t>
    </dgm:pt>
    <dgm:pt modelId="{07F76758-9F5A-425C-94F2-0A2C6A60C636}" type="sibTrans" cxnId="{1FFCC945-C772-4282-9AE8-8FE76BF55391}">
      <dgm:prSet/>
      <dgm:spPr/>
      <dgm:t>
        <a:bodyPr/>
        <a:lstStyle/>
        <a:p>
          <a:endParaRPr lang="en-US"/>
        </a:p>
      </dgm:t>
    </dgm:pt>
    <dgm:pt modelId="{27FBC282-CAF3-490B-B214-91191570762F}">
      <dgm:prSet phldrT="[Text]">
        <dgm:style>
          <a:lnRef idx="2">
            <a:schemeClr val="dk1"/>
          </a:lnRef>
          <a:fillRef idx="1">
            <a:schemeClr val="lt1"/>
          </a:fillRef>
          <a:effectRef idx="0">
            <a:schemeClr val="dk1"/>
          </a:effectRef>
          <a:fontRef idx="minor">
            <a:schemeClr val="dk1"/>
          </a:fontRef>
        </dgm:style>
      </dgm:prSet>
      <dgm:spPr/>
      <dgm:t>
        <a:bodyPr/>
        <a:lstStyle/>
        <a:p>
          <a:r>
            <a:rPr lang="en-US" dirty="0"/>
            <a:t>Donkey</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2"/>
      <dgm:spPr/>
    </dgm:pt>
    <dgm:pt modelId="{D60E5B76-1D83-4B1E-9F5E-C3B70C556114}" type="pres">
      <dgm:prSet presAssocID="{F6AF4DF7-323B-4AF7-B64E-A5613389B3FE}" presName="connTx" presStyleLbl="parChTrans1D2" presStyleIdx="0" presStyleCnt="2"/>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2">
        <dgm:presLayoutVars>
          <dgm:chPref val="3"/>
        </dgm:presLayoutVars>
      </dgm:prSet>
      <dgm:spPr/>
    </dgm:pt>
    <dgm:pt modelId="{6C6281EF-9F3C-47B1-9F16-FAF7E0DED3D3}" type="pres">
      <dgm:prSet presAssocID="{5010841C-6FB4-4099-AA0F-4A0A40C2F39E}" presName="level3hierChild" presStyleCnt="0"/>
      <dgm:spPr/>
    </dgm:pt>
    <dgm:pt modelId="{558607E1-E212-4480-9474-001BBD395D7B}" type="pres">
      <dgm:prSet presAssocID="{E1980178-2FF0-4114-A195-D91726820F5B}" presName="conn2-1" presStyleLbl="parChTrans1D3" presStyleIdx="0" presStyleCnt="1"/>
      <dgm:spPr/>
    </dgm:pt>
    <dgm:pt modelId="{3DCD49F6-7646-4CB8-BBE0-ADC8B1DF0DC0}" type="pres">
      <dgm:prSet presAssocID="{E1980178-2FF0-4114-A195-D91726820F5B}" presName="connTx" presStyleLbl="parChTrans1D3" presStyleIdx="0" presStyleCnt="1"/>
      <dgm:spPr/>
    </dgm:pt>
    <dgm:pt modelId="{7C2E0188-B487-4990-B577-20D460A21777}" type="pres">
      <dgm:prSet presAssocID="{EA36CED6-914A-4F65-8351-21ACF729BB62}" presName="root2" presStyleCnt="0"/>
      <dgm:spPr/>
    </dgm:pt>
    <dgm:pt modelId="{A98D8B27-04C4-4743-99A8-4EBCAB174DA4}" type="pres">
      <dgm:prSet presAssocID="{EA36CED6-914A-4F65-8351-21ACF729BB62}" presName="LevelTwoTextNode" presStyleLbl="node3" presStyleIdx="0" presStyleCnt="1">
        <dgm:presLayoutVars>
          <dgm:chPref val="3"/>
        </dgm:presLayoutVars>
      </dgm:prSet>
      <dgm:spPr/>
    </dgm:pt>
    <dgm:pt modelId="{385B0EDB-9C47-4920-BA1E-054040CF8709}" type="pres">
      <dgm:prSet presAssocID="{EA36CED6-914A-4F65-8351-21ACF729BB62}" presName="level3hierChild" presStyleCnt="0"/>
      <dgm:spPr/>
    </dgm:pt>
    <dgm:pt modelId="{520093C4-51A8-49E0-9F68-8D97CDFA9EE4}" type="pres">
      <dgm:prSet presAssocID="{34D97303-284D-4A60-ACDE-B41CE094D009}" presName="conn2-1" presStyleLbl="parChTrans1D2" presStyleIdx="1" presStyleCnt="2"/>
      <dgm:spPr/>
    </dgm:pt>
    <dgm:pt modelId="{2345C25D-B2C9-472B-88FC-F111DF3C1F4A}" type="pres">
      <dgm:prSet presAssocID="{34D97303-284D-4A60-ACDE-B41CE094D009}" presName="connTx" presStyleLbl="parChTrans1D2" presStyleIdx="1" presStyleCnt="2"/>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2">
        <dgm:presLayoutVars>
          <dgm:chPref val="3"/>
        </dgm:presLayoutVars>
      </dgm:prSet>
      <dgm:spPr/>
    </dgm:pt>
    <dgm:pt modelId="{95C3FA03-5669-4251-9557-C8DA7FF5FC28}" type="pres">
      <dgm:prSet presAssocID="{27FBC282-CAF3-490B-B214-91191570762F}"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6478B25F-6B96-49AC-AFE3-0C2B6A4CBD1C}" srcId="{2F62D43D-3A0F-4B1B-8FD1-5BFDA455A86C}" destId="{5010841C-6FB4-4099-AA0F-4A0A40C2F39E}" srcOrd="0" destOrd="0" parTransId="{F6AF4DF7-323B-4AF7-B64E-A5613389B3FE}" sibTransId="{971660D0-0C93-4BC0-8275-691F8BEE0722}"/>
    <dgm:cxn modelId="{F32AA143-281D-4522-8FB0-D2CE4A9BAEDD}" type="presOf" srcId="{F6AF4DF7-323B-4AF7-B64E-A5613389B3FE}" destId="{A3F2D820-7163-431D-AD2D-AAA44D891A20}" srcOrd="0" destOrd="0" presId="urn:microsoft.com/office/officeart/2005/8/layout/hierarchy2"/>
    <dgm:cxn modelId="{1FFCC945-C772-4282-9AE8-8FE76BF55391}" srcId="{5010841C-6FB4-4099-AA0F-4A0A40C2F39E}" destId="{EA36CED6-914A-4F65-8351-21ACF729BB62}" srcOrd="0" destOrd="0" parTransId="{E1980178-2FF0-4114-A195-D91726820F5B}" sibTransId="{07F76758-9F5A-425C-94F2-0A2C6A60C636}"/>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84541595-FD30-4536-A6A8-8C5C59CA8FF3}" type="presOf" srcId="{5010841C-6FB4-4099-AA0F-4A0A40C2F39E}" destId="{79C575EC-6485-4BB0-B097-1E2831E29182}" srcOrd="0" destOrd="0" presId="urn:microsoft.com/office/officeart/2005/8/layout/hierarchy2"/>
    <dgm:cxn modelId="{1F97F59C-1333-4D12-A467-1D32B103C101}" type="presOf" srcId="{E1980178-2FF0-4114-A195-D91726820F5B}" destId="{558607E1-E212-4480-9474-001BBD395D7B}" srcOrd="0" destOrd="0" presId="urn:microsoft.com/office/officeart/2005/8/layout/hierarchy2"/>
    <dgm:cxn modelId="{182262AD-F3FC-4658-A491-B4A42DFF95D3}" type="presOf" srcId="{EA36CED6-914A-4F65-8351-21ACF729BB62}" destId="{A98D8B27-04C4-4743-99A8-4EBCAB174DA4}"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89452AF3-521C-45E1-ABE7-C9912E151CE0}" type="presOf" srcId="{E1980178-2FF0-4114-A195-D91726820F5B}" destId="{3DCD49F6-7646-4CB8-BBE0-ADC8B1DF0DC0}" srcOrd="1"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F70B1CCD-DD6A-4A04-8549-412C16B4F146}" type="presParOf" srcId="{6C6281EF-9F3C-47B1-9F16-FAF7E0DED3D3}" destId="{558607E1-E212-4480-9474-001BBD395D7B}" srcOrd="0" destOrd="0" presId="urn:microsoft.com/office/officeart/2005/8/layout/hierarchy2"/>
    <dgm:cxn modelId="{4026101F-2B6E-40CE-BA51-1D73F4E3E8FC}" type="presParOf" srcId="{558607E1-E212-4480-9474-001BBD395D7B}" destId="{3DCD49F6-7646-4CB8-BBE0-ADC8B1DF0DC0}" srcOrd="0" destOrd="0" presId="urn:microsoft.com/office/officeart/2005/8/layout/hierarchy2"/>
    <dgm:cxn modelId="{5C86A9DA-5246-4843-A9A4-0A8CDA4A7260}" type="presParOf" srcId="{6C6281EF-9F3C-47B1-9F16-FAF7E0DED3D3}" destId="{7C2E0188-B487-4990-B577-20D460A21777}" srcOrd="1" destOrd="0" presId="urn:microsoft.com/office/officeart/2005/8/layout/hierarchy2"/>
    <dgm:cxn modelId="{7087E6EB-9F1E-4836-B188-9DB9BC73C3D6}" type="presParOf" srcId="{7C2E0188-B487-4990-B577-20D460A21777}" destId="{A98D8B27-04C4-4743-99A8-4EBCAB174DA4}" srcOrd="0" destOrd="0" presId="urn:microsoft.com/office/officeart/2005/8/layout/hierarchy2"/>
    <dgm:cxn modelId="{2824C81D-BC53-4150-BAFA-8545791D417F}" type="presParOf" srcId="{7C2E0188-B487-4990-B577-20D460A21777}" destId="{385B0EDB-9C47-4920-BA1E-054040CF8709}"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ZooMember</a:t>
          </a:r>
          <a:endParaRPr lang="en-US" dirty="0"/>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dgm:style>
          <a:lnRef idx="2">
            <a:schemeClr val="dk1"/>
          </a:lnRef>
          <a:fillRef idx="1">
            <a:schemeClr val="lt1"/>
          </a:fillRef>
          <a:effectRef idx="0">
            <a:schemeClr val="dk1"/>
          </a:effectRef>
          <a:fontRef idx="minor">
            <a:schemeClr val="dk1"/>
          </a:fontRef>
        </dgm:style>
      </dgm:prSet>
      <dgm:spPr/>
      <dgm:t>
        <a:bodyPr/>
        <a:lstStyle/>
        <a:p>
          <a:r>
            <a:rPr lang="en-US" dirty="0"/>
            <a:t>Zookeeper</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dgm:style>
          <a:lnRef idx="2">
            <a:schemeClr val="dk1"/>
          </a:lnRef>
          <a:fillRef idx="1">
            <a:schemeClr val="lt1"/>
          </a:fillRef>
          <a:effectRef idx="0">
            <a:schemeClr val="dk1"/>
          </a:effectRef>
          <a:fontRef idx="minor">
            <a:schemeClr val="dk1"/>
          </a:fontRef>
        </dgm:style>
      </dgm:prSet>
      <dgm:spPr/>
      <dgm:t>
        <a:bodyPr/>
        <a:lstStyle/>
        <a:p>
          <a:r>
            <a:rPr lang="en-US" dirty="0"/>
            <a:t>Trainer</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dgm:style>
          <a:lnRef idx="2">
            <a:schemeClr val="dk1"/>
          </a:lnRef>
          <a:fillRef idx="1">
            <a:schemeClr val="lt1"/>
          </a:fillRef>
          <a:effectRef idx="0">
            <a:schemeClr val="dk1"/>
          </a:effectRef>
          <a:fontRef idx="minor">
            <a:schemeClr val="dk1"/>
          </a:fontRef>
        </dgm:style>
      </dgm:prSet>
      <dgm:spPr/>
      <dgm:t>
        <a:bodyPr/>
        <a:lstStyle/>
        <a:p>
          <a:r>
            <a:rPr lang="en-US" dirty="0" err="1"/>
            <a:t>CustomerService</a:t>
          </a:r>
          <a:endParaRPr lang="en-US" dirty="0"/>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6478B25F-6B96-49AC-AFE3-0C2B6A4CBD1C}" srcId="{2F62D43D-3A0F-4B1B-8FD1-5BFDA455A86C}" destId="{5010841C-6FB4-4099-AA0F-4A0A40C2F39E}" srcOrd="0" destOrd="0" parTransId="{F6AF4DF7-323B-4AF7-B64E-A5613389B3FE}" sibTransId="{971660D0-0C93-4BC0-8275-691F8BEE0722}"/>
    <dgm:cxn modelId="{F32AA143-281D-4522-8FB0-D2CE4A9BAEDD}" type="presOf" srcId="{F6AF4DF7-323B-4AF7-B64E-A5613389B3FE}" destId="{A3F2D820-7163-431D-AD2D-AAA44D891A20}" srcOrd="0" destOrd="0" presId="urn:microsoft.com/office/officeart/2005/8/layout/hierarchy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ZooFacility</a:t>
          </a:r>
          <a:endParaRPr lang="en-US" sz="2000" dirty="0"/>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GiftShop</a:t>
          </a:r>
          <a:endParaRPr lang="en-US" sz="2000" dirty="0"/>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Bathroom</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custT="1">
        <dgm:style>
          <a:lnRef idx="2">
            <a:schemeClr val="dk1"/>
          </a:lnRef>
          <a:fillRef idx="1">
            <a:schemeClr val="lt1"/>
          </a:fillRef>
          <a:effectRef idx="0">
            <a:schemeClr val="dk1"/>
          </a:effectRef>
          <a:fontRef idx="minor">
            <a:schemeClr val="dk1"/>
          </a:fontRef>
        </dgm:style>
      </dgm:prSet>
      <dgm:spPr/>
      <dgm:t>
        <a:bodyPr/>
        <a:lstStyle/>
        <a:p>
          <a:r>
            <a:rPr lang="en-US" sz="2000" dirty="0"/>
            <a:t>Cafeteria</a:t>
          </a:r>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custLinFactNeighborY="1497">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6478B25F-6B96-49AC-AFE3-0C2B6A4CBD1C}" srcId="{2F62D43D-3A0F-4B1B-8FD1-5BFDA455A86C}" destId="{5010841C-6FB4-4099-AA0F-4A0A40C2F39E}" srcOrd="0" destOrd="0" parTransId="{F6AF4DF7-323B-4AF7-B64E-A5613389B3FE}" sibTransId="{971660D0-0C93-4BC0-8275-691F8BEE0722}"/>
    <dgm:cxn modelId="{F32AA143-281D-4522-8FB0-D2CE4A9BAEDD}" type="presOf" srcId="{F6AF4DF7-323B-4AF7-B64E-A5613389B3FE}" destId="{A3F2D820-7163-431D-AD2D-AAA44D891A20}" srcOrd="0" destOrd="0" presId="urn:microsoft.com/office/officeart/2005/8/layout/hierarchy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Zoo</a:t>
          </a:r>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Animal</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ZooMember</a:t>
          </a:r>
          <a:endParaRPr lang="en-US" sz="2000" dirty="0"/>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custT="1">
        <dgm:style>
          <a:lnRef idx="2">
            <a:schemeClr val="dk1"/>
          </a:lnRef>
          <a:fillRef idx="1">
            <a:schemeClr val="lt1"/>
          </a:fillRef>
          <a:effectRef idx="0">
            <a:schemeClr val="dk1"/>
          </a:effectRef>
          <a:fontRef idx="minor">
            <a:schemeClr val="dk1"/>
          </a:fontRef>
        </dgm:style>
      </dgm:prSet>
      <dgm:spPr/>
      <dgm:t>
        <a:bodyPr/>
        <a:lstStyle/>
        <a:p>
          <a:r>
            <a:rPr lang="en-US" sz="2000" dirty="0" err="1"/>
            <a:t>ZooFacility</a:t>
          </a:r>
          <a:endParaRPr lang="en-US" sz="2000" dirty="0"/>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6478B25F-6B96-49AC-AFE3-0C2B6A4CBD1C}" srcId="{2F62D43D-3A0F-4B1B-8FD1-5BFDA455A86C}" destId="{5010841C-6FB4-4099-AA0F-4A0A40C2F39E}" srcOrd="0" destOrd="0" parTransId="{F6AF4DF7-323B-4AF7-B64E-A5613389B3FE}" sibTransId="{971660D0-0C93-4BC0-8275-691F8BEE0722}"/>
    <dgm:cxn modelId="{F32AA143-281D-4522-8FB0-D2CE4A9BAEDD}" type="presOf" srcId="{F6AF4DF7-323B-4AF7-B64E-A5613389B3FE}" destId="{A3F2D820-7163-431D-AD2D-AAA44D891A20}" srcOrd="0" destOrd="0" presId="urn:microsoft.com/office/officeart/2005/8/layout/hierarchy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74EC-3115-46BB-82B7-A45AC99883CF}">
      <dsp:nvSpPr>
        <dsp:cNvPr id="0" name=""/>
        <dsp:cNvSpPr/>
      </dsp:nvSpPr>
      <dsp:spPr>
        <a:xfrm>
          <a:off x="3872924" y="2446862"/>
          <a:ext cx="91440" cy="455782"/>
        </a:xfrm>
        <a:custGeom>
          <a:avLst/>
          <a:gdLst/>
          <a:ahLst/>
          <a:cxnLst/>
          <a:rect l="0" t="0" r="0" b="0"/>
          <a:pathLst>
            <a:path>
              <a:moveTo>
                <a:pt x="45720" y="0"/>
              </a:moveTo>
              <a:lnTo>
                <a:pt x="45720" y="45578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9C96F0-1599-4D75-9D8F-077CB9E52BBB}">
      <dsp:nvSpPr>
        <dsp:cNvPr id="0" name=""/>
        <dsp:cNvSpPr/>
      </dsp:nvSpPr>
      <dsp:spPr>
        <a:xfrm>
          <a:off x="2960935" y="995933"/>
          <a:ext cx="957708" cy="455782"/>
        </a:xfrm>
        <a:custGeom>
          <a:avLst/>
          <a:gdLst/>
          <a:ahLst/>
          <a:cxnLst/>
          <a:rect l="0" t="0" r="0" b="0"/>
          <a:pathLst>
            <a:path>
              <a:moveTo>
                <a:pt x="0" y="0"/>
              </a:moveTo>
              <a:lnTo>
                <a:pt x="0" y="310602"/>
              </a:lnTo>
              <a:lnTo>
                <a:pt x="957708" y="310602"/>
              </a:lnTo>
              <a:lnTo>
                <a:pt x="957708" y="45578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EC77F8-7575-4653-BD43-38897622597B}">
      <dsp:nvSpPr>
        <dsp:cNvPr id="0" name=""/>
        <dsp:cNvSpPr/>
      </dsp:nvSpPr>
      <dsp:spPr>
        <a:xfrm>
          <a:off x="2003226" y="995933"/>
          <a:ext cx="957708" cy="455782"/>
        </a:xfrm>
        <a:custGeom>
          <a:avLst/>
          <a:gdLst/>
          <a:ahLst/>
          <a:cxnLst/>
          <a:rect l="0" t="0" r="0" b="0"/>
          <a:pathLst>
            <a:path>
              <a:moveTo>
                <a:pt x="957708" y="0"/>
              </a:moveTo>
              <a:lnTo>
                <a:pt x="957708" y="310602"/>
              </a:lnTo>
              <a:lnTo>
                <a:pt x="0" y="310602"/>
              </a:lnTo>
              <a:lnTo>
                <a:pt x="0" y="45578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84906-1D89-42BB-B11A-A7DBE8E58AF6}">
      <dsp:nvSpPr>
        <dsp:cNvPr id="0" name=""/>
        <dsp:cNvSpPr/>
      </dsp:nvSpPr>
      <dsp:spPr>
        <a:xfrm>
          <a:off x="2177355" y="786"/>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99FFC-63D1-431E-AE39-679FBD586C38}">
      <dsp:nvSpPr>
        <dsp:cNvPr id="0" name=""/>
        <dsp:cNvSpPr/>
      </dsp:nvSpPr>
      <dsp:spPr>
        <a:xfrm>
          <a:off x="2351484" y="166208"/>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MusicalInstrument</a:t>
          </a:r>
          <a:endParaRPr lang="en-US" sz="1300" kern="1200" dirty="0"/>
        </a:p>
      </dsp:txBody>
      <dsp:txXfrm>
        <a:off x="2380631" y="195355"/>
        <a:ext cx="1508866" cy="936852"/>
      </dsp:txXfrm>
    </dsp:sp>
    <dsp:sp modelId="{0352F942-212D-4ADA-9B14-0FC9EF6C6246}">
      <dsp:nvSpPr>
        <dsp:cNvPr id="0" name=""/>
        <dsp:cNvSpPr/>
      </dsp:nvSpPr>
      <dsp:spPr>
        <a:xfrm>
          <a:off x="1219646" y="1451715"/>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AC9CD-838E-48D9-9B28-EED140691692}">
      <dsp:nvSpPr>
        <dsp:cNvPr id="0" name=""/>
        <dsp:cNvSpPr/>
      </dsp:nvSpPr>
      <dsp:spPr>
        <a:xfrm>
          <a:off x="1393775" y="1617137"/>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ElectricKeyboard</a:t>
          </a:r>
          <a:endParaRPr lang="en-US" sz="1300" kern="1200" dirty="0"/>
        </a:p>
      </dsp:txBody>
      <dsp:txXfrm>
        <a:off x="1422922" y="1646284"/>
        <a:ext cx="1508866" cy="936852"/>
      </dsp:txXfrm>
    </dsp:sp>
    <dsp:sp modelId="{60DDE7DF-7E64-4B35-94BC-551850523274}">
      <dsp:nvSpPr>
        <dsp:cNvPr id="0" name=""/>
        <dsp:cNvSpPr/>
      </dsp:nvSpPr>
      <dsp:spPr>
        <a:xfrm>
          <a:off x="3135064" y="1451715"/>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8578D-3EC3-4472-8BD3-1AFC673BABC4}">
      <dsp:nvSpPr>
        <dsp:cNvPr id="0" name=""/>
        <dsp:cNvSpPr/>
      </dsp:nvSpPr>
      <dsp:spPr>
        <a:xfrm>
          <a:off x="3309193" y="1617137"/>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Guitar</a:t>
          </a:r>
        </a:p>
      </dsp:txBody>
      <dsp:txXfrm>
        <a:off x="3338340" y="1646284"/>
        <a:ext cx="1508866" cy="936852"/>
      </dsp:txXfrm>
    </dsp:sp>
    <dsp:sp modelId="{A52D457D-EC0B-4967-8582-503CA81A5B06}">
      <dsp:nvSpPr>
        <dsp:cNvPr id="0" name=""/>
        <dsp:cNvSpPr/>
      </dsp:nvSpPr>
      <dsp:spPr>
        <a:xfrm>
          <a:off x="3135064" y="2902644"/>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CBEE15-E1DE-4FF2-9AF3-4E4A9B1D7478}">
      <dsp:nvSpPr>
        <dsp:cNvPr id="0" name=""/>
        <dsp:cNvSpPr/>
      </dsp:nvSpPr>
      <dsp:spPr>
        <a:xfrm>
          <a:off x="3309193" y="3068066"/>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ElectricGuitar</a:t>
          </a:r>
          <a:endParaRPr lang="en-US" sz="1300" kern="1200" dirty="0"/>
        </a:p>
      </dsp:txBody>
      <dsp:txXfrm>
        <a:off x="3338340" y="3097213"/>
        <a:ext cx="1508866" cy="936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2116" y="2174875"/>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Animal</a:t>
          </a:r>
        </a:p>
      </dsp:txBody>
      <dsp:txXfrm>
        <a:off x="33423" y="2206182"/>
        <a:ext cx="2075219" cy="1006302"/>
      </dsp:txXfrm>
    </dsp:sp>
    <dsp:sp modelId="{A3F2D820-7163-431D-AD2D-AAA44D891A20}">
      <dsp:nvSpPr>
        <dsp:cNvPr id="0" name=""/>
        <dsp:cNvSpPr/>
      </dsp:nvSpPr>
      <dsp:spPr>
        <a:xfrm rot="19457599">
          <a:off x="2040966" y="2384266"/>
          <a:ext cx="1053099" cy="35507"/>
        </a:xfrm>
        <a:custGeom>
          <a:avLst/>
          <a:gdLst/>
          <a:ahLst/>
          <a:cxnLst/>
          <a:rect l="0" t="0" r="0" b="0"/>
          <a:pathLst>
            <a:path>
              <a:moveTo>
                <a:pt x="0" y="17753"/>
              </a:moveTo>
              <a:lnTo>
                <a:pt x="1053099" y="177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1189" y="2375692"/>
        <a:ext cx="52654" cy="52654"/>
      </dsp:txXfrm>
    </dsp:sp>
    <dsp:sp modelId="{79C575EC-6485-4BB0-B097-1E2831E29182}">
      <dsp:nvSpPr>
        <dsp:cNvPr id="0" name=""/>
        <dsp:cNvSpPr/>
      </dsp:nvSpPr>
      <dsp:spPr>
        <a:xfrm>
          <a:off x="2995083" y="1560248"/>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Carnivore</a:t>
          </a:r>
        </a:p>
      </dsp:txBody>
      <dsp:txXfrm>
        <a:off x="3026390" y="1591555"/>
        <a:ext cx="2075219" cy="1006302"/>
      </dsp:txXfrm>
    </dsp:sp>
    <dsp:sp modelId="{558607E1-E212-4480-9474-001BBD395D7B}">
      <dsp:nvSpPr>
        <dsp:cNvPr id="0" name=""/>
        <dsp:cNvSpPr/>
      </dsp:nvSpPr>
      <dsp:spPr>
        <a:xfrm>
          <a:off x="5132916" y="2076952"/>
          <a:ext cx="855133" cy="35507"/>
        </a:xfrm>
        <a:custGeom>
          <a:avLst/>
          <a:gdLst/>
          <a:ahLst/>
          <a:cxnLst/>
          <a:rect l="0" t="0" r="0" b="0"/>
          <a:pathLst>
            <a:path>
              <a:moveTo>
                <a:pt x="0" y="17753"/>
              </a:moveTo>
              <a:lnTo>
                <a:pt x="855133" y="1775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9105" y="2073328"/>
        <a:ext cx="42756" cy="42756"/>
      </dsp:txXfrm>
    </dsp:sp>
    <dsp:sp modelId="{A98D8B27-04C4-4743-99A8-4EBCAB174DA4}">
      <dsp:nvSpPr>
        <dsp:cNvPr id="0" name=""/>
        <dsp:cNvSpPr/>
      </dsp:nvSpPr>
      <dsp:spPr>
        <a:xfrm>
          <a:off x="5988050" y="1560248"/>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Tiger</a:t>
          </a:r>
        </a:p>
      </dsp:txBody>
      <dsp:txXfrm>
        <a:off x="6019357" y="1591555"/>
        <a:ext cx="2075219" cy="1006302"/>
      </dsp:txXfrm>
    </dsp:sp>
    <dsp:sp modelId="{520093C4-51A8-49E0-9F68-8D97CDFA9EE4}">
      <dsp:nvSpPr>
        <dsp:cNvPr id="0" name=""/>
        <dsp:cNvSpPr/>
      </dsp:nvSpPr>
      <dsp:spPr>
        <a:xfrm rot="2142401">
          <a:off x="2040966" y="2998893"/>
          <a:ext cx="1053099" cy="35507"/>
        </a:xfrm>
        <a:custGeom>
          <a:avLst/>
          <a:gdLst/>
          <a:ahLst/>
          <a:cxnLst/>
          <a:rect l="0" t="0" r="0" b="0"/>
          <a:pathLst>
            <a:path>
              <a:moveTo>
                <a:pt x="0" y="17753"/>
              </a:moveTo>
              <a:lnTo>
                <a:pt x="1053099" y="177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1189" y="2990319"/>
        <a:ext cx="52654" cy="52654"/>
      </dsp:txXfrm>
    </dsp:sp>
    <dsp:sp modelId="{31390DB4-3D51-4CF8-8C85-35B1DE49FC82}">
      <dsp:nvSpPr>
        <dsp:cNvPr id="0" name=""/>
        <dsp:cNvSpPr/>
      </dsp:nvSpPr>
      <dsp:spPr>
        <a:xfrm>
          <a:off x="2995083" y="2789502"/>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Donkey</a:t>
          </a:r>
        </a:p>
      </dsp:txBody>
      <dsp:txXfrm>
        <a:off x="3026390" y="2820809"/>
        <a:ext cx="2075219" cy="1006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ZooMember</a:t>
          </a:r>
          <a:endParaRPr lang="en-US" sz="1900" kern="1200" dirty="0"/>
        </a:p>
      </dsp:txBody>
      <dsp:txXfrm>
        <a:off x="1836207" y="1109710"/>
        <a:ext cx="1824383" cy="884668"/>
      </dsp:txXfrm>
    </dsp:sp>
    <dsp:sp modelId="{A3F2D820-7163-431D-AD2D-AAA44D891A20}">
      <dsp:nvSpPr>
        <dsp:cNvPr id="0" name=""/>
        <dsp:cNvSpPr/>
      </dsp:nvSpPr>
      <dsp:spPr>
        <a:xfrm rot="18289469">
          <a:off x="3405780" y="984462"/>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978798"/>
        <a:ext cx="65821" cy="65821"/>
      </dsp:txXfrm>
    </dsp:sp>
    <dsp:sp modelId="{79C575EC-6485-4BB0-B097-1E2831E29182}">
      <dsp:nvSpPr>
        <dsp:cNvPr id="0" name=""/>
        <dsp:cNvSpPr/>
      </dsp:nvSpPr>
      <dsp:spPr>
        <a:xfrm>
          <a:off x="4439885" y="1515"/>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Zookeeper</a:t>
          </a:r>
        </a:p>
      </dsp:txBody>
      <dsp:txXfrm>
        <a:off x="4467408" y="29038"/>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Trainer</a:t>
          </a:r>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CustomerService</a:t>
          </a:r>
          <a:endParaRPr lang="en-US" sz="1900" kern="1200" dirty="0"/>
        </a:p>
      </dsp:txBody>
      <dsp:txXfrm>
        <a:off x="4467408" y="2190382"/>
        <a:ext cx="1824383" cy="884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ZooFacility</a:t>
          </a:r>
          <a:endParaRPr lang="en-US" sz="2000" kern="1200" dirty="0"/>
        </a:p>
      </dsp:txBody>
      <dsp:txXfrm>
        <a:off x="1836207" y="1109710"/>
        <a:ext cx="1824383" cy="884668"/>
      </dsp:txXfrm>
    </dsp:sp>
    <dsp:sp modelId="{A3F2D820-7163-431D-AD2D-AAA44D891A20}">
      <dsp:nvSpPr>
        <dsp:cNvPr id="0" name=""/>
        <dsp:cNvSpPr/>
      </dsp:nvSpPr>
      <dsp:spPr>
        <a:xfrm rot="18310633">
          <a:off x="3411541" y="991496"/>
          <a:ext cx="1304916" cy="54492"/>
        </a:xfrm>
        <a:custGeom>
          <a:avLst/>
          <a:gdLst/>
          <a:ahLst/>
          <a:cxnLst/>
          <a:rect l="0" t="0" r="0" b="0"/>
          <a:pathLst>
            <a:path>
              <a:moveTo>
                <a:pt x="0" y="27246"/>
              </a:moveTo>
              <a:lnTo>
                <a:pt x="1304916"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377" y="986119"/>
        <a:ext cx="65245" cy="65245"/>
      </dsp:txXfrm>
    </dsp:sp>
    <dsp:sp modelId="{79C575EC-6485-4BB0-B097-1E2831E29182}">
      <dsp:nvSpPr>
        <dsp:cNvPr id="0" name=""/>
        <dsp:cNvSpPr/>
      </dsp:nvSpPr>
      <dsp:spPr>
        <a:xfrm>
          <a:off x="4439885" y="15583"/>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GiftShop</a:t>
          </a:r>
          <a:endParaRPr lang="en-US" sz="2000" kern="1200" dirty="0"/>
        </a:p>
      </dsp:txBody>
      <dsp:txXfrm>
        <a:off x="4467408" y="43106"/>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Bathroom</a:t>
          </a:r>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Cafeteria</a:t>
          </a:r>
        </a:p>
      </dsp:txBody>
      <dsp:txXfrm>
        <a:off x="4467408" y="2190382"/>
        <a:ext cx="1824383" cy="884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Zoo</a:t>
          </a:r>
        </a:p>
      </dsp:txBody>
      <dsp:txXfrm>
        <a:off x="1836207" y="1109710"/>
        <a:ext cx="1824383" cy="884668"/>
      </dsp:txXfrm>
    </dsp:sp>
    <dsp:sp modelId="{A3F2D820-7163-431D-AD2D-AAA44D891A20}">
      <dsp:nvSpPr>
        <dsp:cNvPr id="0" name=""/>
        <dsp:cNvSpPr/>
      </dsp:nvSpPr>
      <dsp:spPr>
        <a:xfrm rot="18289469">
          <a:off x="3405780" y="984462"/>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978798"/>
        <a:ext cx="65821" cy="65821"/>
      </dsp:txXfrm>
    </dsp:sp>
    <dsp:sp modelId="{79C575EC-6485-4BB0-B097-1E2831E29182}">
      <dsp:nvSpPr>
        <dsp:cNvPr id="0" name=""/>
        <dsp:cNvSpPr/>
      </dsp:nvSpPr>
      <dsp:spPr>
        <a:xfrm>
          <a:off x="4439885" y="1515"/>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Animal</a:t>
          </a:r>
        </a:p>
      </dsp:txBody>
      <dsp:txXfrm>
        <a:off x="4467408" y="29038"/>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ZooMember</a:t>
          </a:r>
          <a:endParaRPr lang="en-US" sz="2000" kern="1200" dirty="0"/>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ZooFacility</a:t>
          </a:r>
          <a:endParaRPr lang="en-US" sz="2000" kern="1200" dirty="0"/>
        </a:p>
      </dsp:txBody>
      <dsp:txXfrm>
        <a:off x="4467408" y="2190382"/>
        <a:ext cx="1824383" cy="8846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B30BF-BE3F-47C2-B7B3-E8CB680F2AA1}" type="datetimeFigureOut">
              <a:rPr lang="en-US" smtClean="0"/>
              <a:t>9/2/2020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CB63E-8074-41A1-9CD7-8EC3ED69F85F}" type="slidenum">
              <a:rPr lang="en-US" smtClean="0"/>
              <a:t>‹#›</a:t>
            </a:fld>
            <a:endParaRPr lang="en-US"/>
          </a:p>
        </p:txBody>
      </p:sp>
    </p:spTree>
    <p:extLst>
      <p:ext uri="{BB962C8B-B14F-4D97-AF65-F5344CB8AC3E}">
        <p14:creationId xmlns:p14="http://schemas.microsoft.com/office/powerpoint/2010/main" val="73788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a:t>
            </a:fld>
            <a:endParaRPr lang="en-US"/>
          </a:p>
        </p:txBody>
      </p:sp>
    </p:spTree>
    <p:extLst>
      <p:ext uri="{BB962C8B-B14F-4D97-AF65-F5344CB8AC3E}">
        <p14:creationId xmlns:p14="http://schemas.microsoft.com/office/powerpoint/2010/main" val="154667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place to touch on </a:t>
            </a:r>
            <a:r>
              <a:rPr lang="en-US" dirty="0" err="1"/>
              <a:t>boolean</a:t>
            </a:r>
            <a:r>
              <a:rPr lang="en-US" dirty="0"/>
              <a:t> </a:t>
            </a:r>
            <a:r>
              <a:rPr lang="en-US" dirty="0" err="1"/>
              <a:t>zen</a:t>
            </a:r>
            <a:r>
              <a:rPr lang="en-US" dirty="0"/>
              <a:t>.</a:t>
            </a:r>
          </a:p>
        </p:txBody>
      </p:sp>
      <p:sp>
        <p:nvSpPr>
          <p:cNvPr id="4" name="Slide Number Placeholder 3"/>
          <p:cNvSpPr>
            <a:spLocks noGrp="1"/>
          </p:cNvSpPr>
          <p:nvPr>
            <p:ph type="sldNum" sz="quarter" idx="10"/>
          </p:nvPr>
        </p:nvSpPr>
        <p:spPr/>
        <p:txBody>
          <a:bodyPr/>
          <a:lstStyle/>
          <a:p>
            <a:fld id="{C56969A0-B3EA-45A4-A390-44554200A62E}" type="slidenum">
              <a:rPr lang="en-US" smtClean="0"/>
              <a:t>58</a:t>
            </a:fld>
            <a:endParaRPr lang="en-US"/>
          </a:p>
        </p:txBody>
      </p:sp>
    </p:spTree>
    <p:extLst>
      <p:ext uri="{BB962C8B-B14F-4D97-AF65-F5344CB8AC3E}">
        <p14:creationId xmlns:p14="http://schemas.microsoft.com/office/powerpoint/2010/main" val="211921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place to touch on </a:t>
            </a:r>
            <a:r>
              <a:rPr lang="en-US" dirty="0" err="1"/>
              <a:t>boolean</a:t>
            </a:r>
            <a:r>
              <a:rPr lang="en-US" dirty="0"/>
              <a:t> </a:t>
            </a:r>
            <a:r>
              <a:rPr lang="en-US" dirty="0" err="1"/>
              <a:t>zen</a:t>
            </a:r>
            <a:r>
              <a:rPr lang="en-US" dirty="0"/>
              <a:t>.</a:t>
            </a:r>
          </a:p>
        </p:txBody>
      </p:sp>
      <p:sp>
        <p:nvSpPr>
          <p:cNvPr id="4" name="Slide Number Placeholder 3"/>
          <p:cNvSpPr>
            <a:spLocks noGrp="1"/>
          </p:cNvSpPr>
          <p:nvPr>
            <p:ph type="sldNum" sz="quarter" idx="10"/>
          </p:nvPr>
        </p:nvSpPr>
        <p:spPr/>
        <p:txBody>
          <a:bodyPr/>
          <a:lstStyle/>
          <a:p>
            <a:fld id="{C56969A0-B3EA-45A4-A390-44554200A62E}" type="slidenum">
              <a:rPr lang="en-US" smtClean="0"/>
              <a:t>59</a:t>
            </a:fld>
            <a:endParaRPr lang="en-US"/>
          </a:p>
        </p:txBody>
      </p:sp>
    </p:spTree>
    <p:extLst>
      <p:ext uri="{BB962C8B-B14F-4D97-AF65-F5344CB8AC3E}">
        <p14:creationId xmlns:p14="http://schemas.microsoft.com/office/powerpoint/2010/main" val="294652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63</a:t>
            </a:fld>
            <a:endParaRPr lang="en-US"/>
          </a:p>
        </p:txBody>
      </p:sp>
    </p:spTree>
    <p:extLst>
      <p:ext uri="{BB962C8B-B14F-4D97-AF65-F5344CB8AC3E}">
        <p14:creationId xmlns:p14="http://schemas.microsoft.com/office/powerpoint/2010/main" val="22085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variable (reference) of type Animal can point to an object of type Lion because all Lions are Animals. </a:t>
            </a:r>
          </a:p>
        </p:txBody>
      </p:sp>
      <p:sp>
        <p:nvSpPr>
          <p:cNvPr id="4" name="Slide Number Placeholder 3"/>
          <p:cNvSpPr>
            <a:spLocks noGrp="1"/>
          </p:cNvSpPr>
          <p:nvPr>
            <p:ph type="sldNum" sz="quarter" idx="5"/>
          </p:nvPr>
        </p:nvSpPr>
        <p:spPr/>
        <p:txBody>
          <a:bodyPr/>
          <a:lstStyle/>
          <a:p>
            <a:fld id="{A7ECB63E-8074-41A1-9CD7-8EC3ED69F85F}" type="slidenum">
              <a:rPr lang="en-US" smtClean="0"/>
              <a:t>65</a:t>
            </a:fld>
            <a:endParaRPr lang="en-US"/>
          </a:p>
        </p:txBody>
      </p:sp>
    </p:spTree>
    <p:extLst>
      <p:ext uri="{BB962C8B-B14F-4D97-AF65-F5344CB8AC3E}">
        <p14:creationId xmlns:p14="http://schemas.microsoft.com/office/powerpoint/2010/main" val="67308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Lion variable can certainly point to a Lion object.  </a:t>
            </a:r>
          </a:p>
          <a:p>
            <a:endParaRPr lang="en-US" dirty="0">
              <a:cs typeface="Calibri"/>
            </a:endParaRPr>
          </a:p>
          <a:p>
            <a:r>
              <a:rPr lang="en-US" dirty="0">
                <a:cs typeface="Calibri"/>
              </a:rPr>
              <a:t>A Lion variable (reference) can't point at an Animal object because Animal is the superclass, Lion is the subclass.  An Animal object might be a Lion, but it also could be many other Animals so such a reference is not OK. </a:t>
            </a:r>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66</a:t>
            </a:fld>
            <a:endParaRPr lang="en-US"/>
          </a:p>
        </p:txBody>
      </p:sp>
    </p:spTree>
    <p:extLst>
      <p:ext uri="{BB962C8B-B14F-4D97-AF65-F5344CB8AC3E}">
        <p14:creationId xmlns:p14="http://schemas.microsoft.com/office/powerpoint/2010/main" val="136312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t>
            </a:r>
            <a:endParaRPr lang="en-US"/>
          </a:p>
          <a:p>
            <a:endParaRPr lang="en-US" dirty="0">
              <a:cs typeface="Calibri"/>
            </a:endParaRPr>
          </a:p>
          <a:p>
            <a:r>
              <a:rPr lang="en-US" dirty="0"/>
              <a:t>Poly = many </a:t>
            </a:r>
            <a:endParaRPr lang="en-US" dirty="0">
              <a:cs typeface="Calibri"/>
            </a:endParaRPr>
          </a:p>
          <a:p>
            <a:r>
              <a:rPr lang="en-US" dirty="0"/>
              <a:t>Morph = forms / shapes</a:t>
            </a:r>
            <a:endParaRPr lang="en-US" dirty="0">
              <a:cs typeface="Calibri"/>
            </a:endParaRPr>
          </a:p>
          <a:p>
            <a:endParaRPr lang="en-US" dirty="0"/>
          </a:p>
          <a:p>
            <a:r>
              <a:rPr lang="en-US" dirty="0"/>
              <a:t>Polymorphism is a difficult topic to understand, it’s worthwhile to spend extra time here with your students.</a:t>
            </a:r>
            <a:endParaRPr lang="en-US" dirty="0">
              <a:cs typeface="Calibri"/>
            </a:endParaRPr>
          </a:p>
        </p:txBody>
      </p:sp>
      <p:sp>
        <p:nvSpPr>
          <p:cNvPr id="4" name="Slide Number Placeholder 3"/>
          <p:cNvSpPr>
            <a:spLocks noGrp="1"/>
          </p:cNvSpPr>
          <p:nvPr>
            <p:ph type="sldNum" sz="quarter" idx="10"/>
          </p:nvPr>
        </p:nvSpPr>
        <p:spPr/>
        <p:txBody>
          <a:bodyPr/>
          <a:lstStyle/>
          <a:p>
            <a:fld id="{C56969A0-B3EA-45A4-A390-44554200A62E}" type="slidenum">
              <a:rPr lang="en-US" smtClean="0"/>
              <a:t>68</a:t>
            </a:fld>
            <a:endParaRPr lang="en-US"/>
          </a:p>
        </p:txBody>
      </p:sp>
    </p:spTree>
    <p:extLst>
      <p:ext uri="{BB962C8B-B14F-4D97-AF65-F5344CB8AC3E}">
        <p14:creationId xmlns:p14="http://schemas.microsoft.com/office/powerpoint/2010/main" val="26627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a method is defined in the superclass and then overridden in the subclass, the object that the </a:t>
            </a:r>
            <a:endParaRPr lang="en-US"/>
          </a:p>
          <a:p>
            <a:endParaRPr lang="en-US" dirty="0">
              <a:cs typeface="Calibri"/>
            </a:endParaRPr>
          </a:p>
          <a:p>
            <a:r>
              <a:rPr lang="en-US">
                <a:cs typeface="Calibri"/>
              </a:rPr>
              <a:t>Note that if say() is a method that belongs to Animal but is overridden in Lion, a call to say() is in fact a call to the method defined by Lion. </a:t>
            </a:r>
            <a:endParaRPr lang="en-US"/>
          </a:p>
        </p:txBody>
      </p:sp>
      <p:sp>
        <p:nvSpPr>
          <p:cNvPr id="4" name="Slide Number Placeholder 3"/>
          <p:cNvSpPr>
            <a:spLocks noGrp="1"/>
          </p:cNvSpPr>
          <p:nvPr>
            <p:ph type="sldNum" sz="quarter" idx="5"/>
          </p:nvPr>
        </p:nvSpPr>
        <p:spPr/>
        <p:txBody>
          <a:bodyPr/>
          <a:lstStyle/>
          <a:p>
            <a:fld id="{A7ECB63E-8074-41A1-9CD7-8EC3ED69F85F}" type="slidenum">
              <a:rPr lang="en-US" smtClean="0"/>
              <a:t>69</a:t>
            </a:fld>
            <a:endParaRPr lang="en-US"/>
          </a:p>
        </p:txBody>
      </p:sp>
    </p:spTree>
    <p:extLst>
      <p:ext uri="{BB962C8B-B14F-4D97-AF65-F5344CB8AC3E}">
        <p14:creationId xmlns:p14="http://schemas.microsoft.com/office/powerpoint/2010/main" val="388114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ElectricKeyboard, Guitar, and ElectricGuitar are all subclasses of the superclass MusicalInstrument. </a:t>
            </a:r>
          </a:p>
          <a:p>
            <a:r>
              <a:rPr lang="en-US">
                <a:cs typeface="Calibri"/>
              </a:rPr>
              <a:t>Additionally, ElectricGuitar is a subclass of Guitar</a:t>
            </a:r>
            <a:endParaRPr lang="en-US" dirty="0">
              <a:cs typeface="Calibri" panose="020F0502020204030204"/>
            </a:endParaRPr>
          </a:p>
          <a:p>
            <a:endParaRPr lang="en-US" dirty="0">
              <a:cs typeface="Calibri" panose="020F0502020204030204"/>
            </a:endParaRPr>
          </a:p>
          <a:p>
            <a:r>
              <a:rPr lang="en-US">
                <a:cs typeface="Calibri" panose="020F0502020204030204"/>
              </a:rPr>
              <a:t>Within the for loop, which versions of toString(), pickSound(), and playNote() are being called?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A7ECB63E-8074-41A1-9CD7-8EC3ED69F85F}" type="slidenum">
              <a:rPr lang="en-US" smtClean="0"/>
              <a:t>70</a:t>
            </a:fld>
            <a:endParaRPr lang="en-US"/>
          </a:p>
        </p:txBody>
      </p:sp>
    </p:spTree>
    <p:extLst>
      <p:ext uri="{BB962C8B-B14F-4D97-AF65-F5344CB8AC3E}">
        <p14:creationId xmlns:p14="http://schemas.microsoft.com/office/powerpoint/2010/main" val="659790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methods </a:t>
            </a:r>
          </a:p>
        </p:txBody>
      </p:sp>
      <p:sp>
        <p:nvSpPr>
          <p:cNvPr id="4" name="Slide Number Placeholder 3"/>
          <p:cNvSpPr>
            <a:spLocks noGrp="1"/>
          </p:cNvSpPr>
          <p:nvPr>
            <p:ph type="sldNum" sz="quarter" idx="5"/>
          </p:nvPr>
        </p:nvSpPr>
        <p:spPr/>
        <p:txBody>
          <a:bodyPr/>
          <a:lstStyle/>
          <a:p>
            <a:fld id="{A7ECB63E-8074-41A1-9CD7-8EC3ED69F85F}" type="slidenum">
              <a:rPr lang="en-US" smtClean="0"/>
              <a:t>72</a:t>
            </a:fld>
            <a:endParaRPr lang="en-US"/>
          </a:p>
        </p:txBody>
      </p:sp>
    </p:spTree>
    <p:extLst>
      <p:ext uri="{BB962C8B-B14F-4D97-AF65-F5344CB8AC3E}">
        <p14:creationId xmlns:p14="http://schemas.microsoft.com/office/powerpoint/2010/main" val="319504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73</a:t>
            </a:fld>
            <a:endParaRPr lang="en-US"/>
          </a:p>
        </p:txBody>
      </p:sp>
    </p:spTree>
    <p:extLst>
      <p:ext uri="{BB962C8B-B14F-4D97-AF65-F5344CB8AC3E}">
        <p14:creationId xmlns:p14="http://schemas.microsoft.com/office/powerpoint/2010/main" val="287535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19</a:t>
            </a:fld>
            <a:endParaRPr lang="en-US"/>
          </a:p>
        </p:txBody>
      </p:sp>
    </p:spTree>
    <p:extLst>
      <p:ext uri="{BB962C8B-B14F-4D97-AF65-F5344CB8AC3E}">
        <p14:creationId xmlns:p14="http://schemas.microsoft.com/office/powerpoint/2010/main" val="1837989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Useing</a:t>
            </a:r>
            <a:r>
              <a:rPr lang="en-US" dirty="0">
                <a:latin typeface="Courier New" panose="02070309020205020404" pitchFamily="49" charset="0"/>
                <a:cs typeface="Courier New" panose="02070309020205020404" pitchFamily="49" charset="0"/>
              </a:rPr>
              <a:t> the Step 1 hierarchy graph and the Step 2 Output table:</a:t>
            </a:r>
          </a:p>
          <a:p>
            <a:r>
              <a:rPr lang="en-US" dirty="0"/>
              <a:t>      Walk through each Musical Instrument printed through the loop.  </a:t>
            </a:r>
          </a:p>
          <a:p>
            <a:r>
              <a:rPr lang="en-US"/>
              <a:t>      Have </a:t>
            </a:r>
            <a:r>
              <a:rPr lang="en-US" dirty="0"/>
              <a:t>students explain how each statement produced the given out in the 3 loop lines: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[i]);</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[i].</a:t>
            </a:r>
            <a:r>
              <a:rPr lang="en-US" dirty="0" err="1">
                <a:latin typeface="Courier New" panose="02070309020205020404" pitchFamily="49" charset="0"/>
                <a:cs typeface="Courier New" panose="02070309020205020404" pitchFamily="49" charset="0"/>
              </a:rPr>
              <a:t>pickSound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[i].</a:t>
            </a:r>
            <a:r>
              <a:rPr lang="en-US" dirty="0" err="1">
                <a:latin typeface="Courier New" panose="02070309020205020404" pitchFamily="49" charset="0"/>
                <a:cs typeface="Courier New" panose="02070309020205020404" pitchFamily="49" charset="0"/>
              </a:rPr>
              <a:t>playNote</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74</a:t>
            </a:fld>
            <a:endParaRPr lang="en-US"/>
          </a:p>
        </p:txBody>
      </p:sp>
    </p:spTree>
    <p:extLst>
      <p:ext uri="{BB962C8B-B14F-4D97-AF65-F5344CB8AC3E}">
        <p14:creationId xmlns:p14="http://schemas.microsoft.com/office/powerpoint/2010/main" val="242296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77</a:t>
            </a:fld>
            <a:endParaRPr lang="en-US"/>
          </a:p>
        </p:txBody>
      </p:sp>
    </p:spTree>
    <p:extLst>
      <p:ext uri="{BB962C8B-B14F-4D97-AF65-F5344CB8AC3E}">
        <p14:creationId xmlns:p14="http://schemas.microsoft.com/office/powerpoint/2010/main" val="238691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this inheritance structure makes sense—A tiger is-a carnivore, a carnivore is-a(n) animal, a donkey is-a animal.</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7ECB63E-8074-41A1-9CD7-8EC3ED69F85F}" type="slidenum">
              <a:rPr lang="en-US" smtClean="0"/>
              <a:t>78</a:t>
            </a:fld>
            <a:endParaRPr lang="en-US"/>
          </a:p>
        </p:txBody>
      </p:sp>
    </p:spTree>
    <p:extLst>
      <p:ext uri="{BB962C8B-B14F-4D97-AF65-F5344CB8AC3E}">
        <p14:creationId xmlns:p14="http://schemas.microsoft.com/office/powerpoint/2010/main" val="302791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Does this slide even belong here? </a:t>
            </a:r>
          </a:p>
        </p:txBody>
      </p:sp>
      <p:sp>
        <p:nvSpPr>
          <p:cNvPr id="4" name="Slide Number Placeholder 3"/>
          <p:cNvSpPr>
            <a:spLocks noGrp="1"/>
          </p:cNvSpPr>
          <p:nvPr>
            <p:ph type="sldNum" sz="quarter" idx="5"/>
          </p:nvPr>
        </p:nvSpPr>
        <p:spPr/>
        <p:txBody>
          <a:bodyPr/>
          <a:lstStyle/>
          <a:p>
            <a:fld id="{A7ECB63E-8074-41A1-9CD7-8EC3ED69F85F}" type="slidenum">
              <a:rPr lang="en-US" smtClean="0"/>
              <a:t>83</a:t>
            </a:fld>
            <a:endParaRPr lang="en-US"/>
          </a:p>
        </p:txBody>
      </p:sp>
    </p:spTree>
    <p:extLst>
      <p:ext uri="{BB962C8B-B14F-4D97-AF65-F5344CB8AC3E}">
        <p14:creationId xmlns:p14="http://schemas.microsoft.com/office/powerpoint/2010/main" val="2387173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86</a:t>
            </a:fld>
            <a:endParaRPr lang="en-US"/>
          </a:p>
        </p:txBody>
      </p:sp>
    </p:spTree>
    <p:extLst>
      <p:ext uri="{BB962C8B-B14F-4D97-AF65-F5344CB8AC3E}">
        <p14:creationId xmlns:p14="http://schemas.microsoft.com/office/powerpoint/2010/main" val="553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96</a:t>
            </a:fld>
            <a:endParaRPr lang="en-US"/>
          </a:p>
        </p:txBody>
      </p:sp>
    </p:spTree>
    <p:extLst>
      <p:ext uri="{BB962C8B-B14F-4D97-AF65-F5344CB8AC3E}">
        <p14:creationId xmlns:p14="http://schemas.microsoft.com/office/powerpoint/2010/main" val="196581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unit is mostly done on the board. Feel free to edit this slide deck as you see fit!</a:t>
            </a:r>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98</a:t>
            </a:fld>
            <a:endParaRPr lang="en-US"/>
          </a:p>
        </p:txBody>
      </p:sp>
    </p:spTree>
    <p:extLst>
      <p:ext uri="{BB962C8B-B14F-4D97-AF65-F5344CB8AC3E}">
        <p14:creationId xmlns:p14="http://schemas.microsoft.com/office/powerpoint/2010/main" val="2831798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102</a:t>
            </a:fld>
            <a:endParaRPr lang="en-US"/>
          </a:p>
        </p:txBody>
      </p:sp>
    </p:spTree>
    <p:extLst>
      <p:ext uri="{BB962C8B-B14F-4D97-AF65-F5344CB8AC3E}">
        <p14:creationId xmlns:p14="http://schemas.microsoft.com/office/powerpoint/2010/main" val="166486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https://www.youtube.com/watch?v=K3oMN1a_pdg</a:t>
            </a:r>
          </a:p>
        </p:txBody>
      </p:sp>
      <p:sp>
        <p:nvSpPr>
          <p:cNvPr id="4" name="Slide Number Placeholder 3"/>
          <p:cNvSpPr>
            <a:spLocks noGrp="1"/>
          </p:cNvSpPr>
          <p:nvPr>
            <p:ph type="sldNum" sz="quarter" idx="5"/>
          </p:nvPr>
        </p:nvSpPr>
        <p:spPr/>
        <p:txBody>
          <a:bodyPr/>
          <a:lstStyle/>
          <a:p>
            <a:fld id="{A7ECB63E-8074-41A1-9CD7-8EC3ED69F85F}" type="slidenum">
              <a:rPr lang="en-US" smtClean="0"/>
              <a:t>23</a:t>
            </a:fld>
            <a:endParaRPr lang="en-US"/>
          </a:p>
        </p:txBody>
      </p:sp>
    </p:spTree>
    <p:extLst>
      <p:ext uri="{BB962C8B-B14F-4D97-AF65-F5344CB8AC3E}">
        <p14:creationId xmlns:p14="http://schemas.microsoft.com/office/powerpoint/2010/main" val="178409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24</a:t>
            </a:fld>
            <a:endParaRPr lang="en-US"/>
          </a:p>
        </p:txBody>
      </p:sp>
    </p:spTree>
    <p:extLst>
      <p:ext uri="{BB962C8B-B14F-4D97-AF65-F5344CB8AC3E}">
        <p14:creationId xmlns:p14="http://schemas.microsoft.com/office/powerpoint/2010/main" val="148124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Vehicle.java file for full code.</a:t>
            </a:r>
          </a:p>
        </p:txBody>
      </p:sp>
      <p:sp>
        <p:nvSpPr>
          <p:cNvPr id="4" name="Slide Number Placeholder 3"/>
          <p:cNvSpPr>
            <a:spLocks noGrp="1"/>
          </p:cNvSpPr>
          <p:nvPr>
            <p:ph type="sldNum" sz="quarter" idx="5"/>
          </p:nvPr>
        </p:nvSpPr>
        <p:spPr/>
        <p:txBody>
          <a:bodyPr/>
          <a:lstStyle/>
          <a:p>
            <a:fld id="{A7ECB63E-8074-41A1-9CD7-8EC3ED69F85F}" type="slidenum">
              <a:rPr lang="en-US" smtClean="0"/>
              <a:t>26</a:t>
            </a:fld>
            <a:endParaRPr lang="en-US"/>
          </a:p>
        </p:txBody>
      </p:sp>
    </p:spTree>
    <p:extLst>
      <p:ext uri="{BB962C8B-B14F-4D97-AF65-F5344CB8AC3E}">
        <p14:creationId xmlns:p14="http://schemas.microsoft.com/office/powerpoint/2010/main" val="219803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27</a:t>
            </a:fld>
            <a:endParaRPr lang="en-US"/>
          </a:p>
        </p:txBody>
      </p:sp>
    </p:spTree>
    <p:extLst>
      <p:ext uri="{BB962C8B-B14F-4D97-AF65-F5344CB8AC3E}">
        <p14:creationId xmlns:p14="http://schemas.microsoft.com/office/powerpoint/2010/main" val="311117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37</a:t>
            </a:fld>
            <a:endParaRPr lang="en-US"/>
          </a:p>
        </p:txBody>
      </p:sp>
    </p:spTree>
    <p:extLst>
      <p:ext uri="{BB962C8B-B14F-4D97-AF65-F5344CB8AC3E}">
        <p14:creationId xmlns:p14="http://schemas.microsoft.com/office/powerpoint/2010/main" val="326685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38</a:t>
            </a:fld>
            <a:endParaRPr lang="en-US"/>
          </a:p>
        </p:txBody>
      </p:sp>
    </p:spTree>
    <p:extLst>
      <p:ext uri="{BB962C8B-B14F-4D97-AF65-F5344CB8AC3E}">
        <p14:creationId xmlns:p14="http://schemas.microsoft.com/office/powerpoint/2010/main" val="305328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52</a:t>
            </a:fld>
            <a:endParaRPr lang="en-US"/>
          </a:p>
        </p:txBody>
      </p:sp>
    </p:spTree>
    <p:extLst>
      <p:ext uri="{BB962C8B-B14F-4D97-AF65-F5344CB8AC3E}">
        <p14:creationId xmlns:p14="http://schemas.microsoft.com/office/powerpoint/2010/main" val="2314111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40447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dirty="0"/>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3563339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283013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2869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76817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3917301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1302090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3593238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dirty="0">
                <a:ln>
                  <a:noFill/>
                </a:ln>
                <a:solidFill>
                  <a:srgbClr val="008575"/>
                </a:solidFill>
                <a:effectLst/>
                <a:uLnTx/>
                <a:uFillTx/>
                <a:latin typeface="Segoe UI Semibold"/>
                <a:ea typeface="+mn-ea"/>
                <a:cs typeface="+mn-cs"/>
              </a:rPr>
              <a:t>Lorem ipsum</a:t>
            </a:r>
            <a:endParaRPr lang="en-US" dirty="0"/>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endParaRPr lang="en-US" dirty="0"/>
          </a:p>
        </p:txBody>
      </p:sp>
    </p:spTree>
    <p:extLst>
      <p:ext uri="{BB962C8B-B14F-4D97-AF65-F5344CB8AC3E}">
        <p14:creationId xmlns:p14="http://schemas.microsoft.com/office/powerpoint/2010/main" val="3376557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888314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8170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126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580858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033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5175818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977934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41131183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332657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695548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459995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4218700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2115970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9622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323516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53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66613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563839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1002712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64126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64116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301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09649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2077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1573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567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2654233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896539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103776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417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74513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195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3283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21656969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165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2A64DF-0753-4272-8809-7B17C6953B30}"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0F21E-956D-4A3B-BC0B-652550A06896}" type="slidenum">
              <a:rPr lang="en-US" smtClean="0"/>
              <a:t>‹#›</a:t>
            </a:fld>
            <a:endParaRPr lang="en-US"/>
          </a:p>
        </p:txBody>
      </p:sp>
    </p:spTree>
    <p:extLst>
      <p:ext uri="{BB962C8B-B14F-4D97-AF65-F5344CB8AC3E}">
        <p14:creationId xmlns:p14="http://schemas.microsoft.com/office/powerpoint/2010/main" val="33269779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2A64DF-0753-4272-8809-7B17C6953B30}"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0F21E-956D-4A3B-BC0B-652550A06896}" type="slidenum">
              <a:rPr lang="en-US" smtClean="0"/>
              <a:t>‹#›</a:t>
            </a:fld>
            <a:endParaRPr lang="en-US"/>
          </a:p>
        </p:txBody>
      </p:sp>
    </p:spTree>
    <p:extLst>
      <p:ext uri="{BB962C8B-B14F-4D97-AF65-F5344CB8AC3E}">
        <p14:creationId xmlns:p14="http://schemas.microsoft.com/office/powerpoint/2010/main" val="35294414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446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423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1421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44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7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9345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036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656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2580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02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dirty="0"/>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3184097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572548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0000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017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471317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1455075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2586154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p:txBody>
      </p:sp>
    </p:spTree>
    <p:extLst>
      <p:ext uri="{BB962C8B-B14F-4D97-AF65-F5344CB8AC3E}">
        <p14:creationId xmlns:p14="http://schemas.microsoft.com/office/powerpoint/2010/main" val="2673661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4292386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791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Tree>
    <p:extLst>
      <p:ext uri="{BB962C8B-B14F-4D97-AF65-F5344CB8AC3E}">
        <p14:creationId xmlns:p14="http://schemas.microsoft.com/office/powerpoint/2010/main" val="4020605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1765656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2663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87065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3889665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42799534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2947722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380362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409229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5867328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74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5127684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3357435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8563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062104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784103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77276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401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5752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468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2972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931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123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881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399520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557086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385700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186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0853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6211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093228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image" Target="../media/image1.emf"/><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theme" Target="../theme/theme2.xml"/><Relationship Id="rId8" Type="http://schemas.openxmlformats.org/officeDocument/2006/relationships/slideLayout" Target="../slideLayouts/slideLayout59.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69107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418013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0.xml"/><Relationship Id="rId1" Type="http://schemas.openxmlformats.org/officeDocument/2006/relationships/tags" Target="../tags/tag11.xml"/><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0.xml"/><Relationship Id="rId1" Type="http://schemas.openxmlformats.org/officeDocument/2006/relationships/tags" Target="../tags/tag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0.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0.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0.xml"/><Relationship Id="rId1" Type="http://schemas.openxmlformats.org/officeDocument/2006/relationships/tags" Target="../tags/tag15.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0.xml"/><Relationship Id="rId1" Type="http://schemas.openxmlformats.org/officeDocument/2006/relationships/tags" Target="../tags/tag1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0.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2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0.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51.xml"/><Relationship Id="rId1" Type="http://schemas.openxmlformats.org/officeDocument/2006/relationships/tags" Target="../tags/tag26.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0.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0.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4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5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0.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5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5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59.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58.xml"/><Relationship Id="rId1" Type="http://schemas.openxmlformats.org/officeDocument/2006/relationships/tags" Target="../tags/tag6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6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0.xml"/><Relationship Id="rId1" Type="http://schemas.openxmlformats.org/officeDocument/2006/relationships/tags" Target="../tags/tag8.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6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1.xml"/><Relationship Id="rId1" Type="http://schemas.openxmlformats.org/officeDocument/2006/relationships/tags" Target="../tags/tag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6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6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1.xml"/><Relationship Id="rId1" Type="http://schemas.openxmlformats.org/officeDocument/2006/relationships/tags" Target="../tags/tag67.xml"/><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0.xml"/><Relationship Id="rId1" Type="http://schemas.openxmlformats.org/officeDocument/2006/relationships/tags" Target="../tags/tag70.xml"/></Relationships>
</file>

<file path=ppt/slides/_rels/slide7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2.xml"/><Relationship Id="rId7" Type="http://schemas.openxmlformats.org/officeDocument/2006/relationships/diagramColors" Target="../diagrams/colors2.xml"/><Relationship Id="rId2" Type="http://schemas.openxmlformats.org/officeDocument/2006/relationships/slideLayout" Target="../slideLayouts/slideLayout51.xml"/><Relationship Id="rId1" Type="http://schemas.openxmlformats.org/officeDocument/2006/relationships/tags" Target="../tags/tag7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slideLayout" Target="../slideLayouts/slideLayout51.xml"/><Relationship Id="rId1" Type="http://schemas.openxmlformats.org/officeDocument/2006/relationships/tags" Target="../tags/tag7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0.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51.xml"/><Relationship Id="rId1" Type="http://schemas.openxmlformats.org/officeDocument/2006/relationships/tags" Target="../tags/tag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7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0.xml"/><Relationship Id="rId1" Type="http://schemas.openxmlformats.org/officeDocument/2006/relationships/tags" Target="../tags/tag10.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5.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89.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9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Review &amp; Reteach</a:t>
            </a:r>
          </a:p>
        </p:txBody>
      </p:sp>
      <p:sp>
        <p:nvSpPr>
          <p:cNvPr id="3" name="Subtitle 2"/>
          <p:cNvSpPr>
            <a:spLocks noGrp="1"/>
          </p:cNvSpPr>
          <p:nvPr>
            <p:ph type="subTitle" idx="1"/>
          </p:nvPr>
        </p:nvSpPr>
        <p:spPr>
          <a:xfrm>
            <a:off x="1524000" y="3602038"/>
            <a:ext cx="9144000" cy="369332"/>
          </a:xfrm>
        </p:spPr>
        <p:txBody>
          <a:bodyPr/>
          <a:lstStyle/>
          <a:p>
            <a:r>
              <a:rPr lang="en-US" dirty="0"/>
              <a:t>[ 6.00 ] [ Today’s Date ] [ Instructor Name ]</a:t>
            </a:r>
          </a:p>
        </p:txBody>
      </p:sp>
    </p:spTree>
    <p:custDataLst>
      <p:tags r:id="rId1"/>
    </p:custDataLst>
    <p:extLst>
      <p:ext uri="{BB962C8B-B14F-4D97-AF65-F5344CB8AC3E}">
        <p14:creationId xmlns:p14="http://schemas.microsoft.com/office/powerpoint/2010/main" val="250612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2453" y="1267012"/>
            <a:ext cx="5809277" cy="3723341"/>
          </a:xfrm>
          <a:prstGeom prst="rect">
            <a:avLst/>
          </a:prstGeom>
        </p:spPr>
      </p:pic>
      <p:pic>
        <p:nvPicPr>
          <p:cNvPr id="5" name="Picture 4"/>
          <p:cNvPicPr>
            <a:picLocks noChangeAspect="1"/>
          </p:cNvPicPr>
          <p:nvPr/>
        </p:nvPicPr>
        <p:blipFill>
          <a:blip r:embed="rId4"/>
          <a:stretch>
            <a:fillRect/>
          </a:stretch>
        </p:blipFill>
        <p:spPr>
          <a:xfrm>
            <a:off x="6241730" y="1267012"/>
            <a:ext cx="5941319" cy="2981231"/>
          </a:xfrm>
          <a:prstGeom prst="rect">
            <a:avLst/>
          </a:prstGeom>
        </p:spPr>
      </p:pic>
    </p:spTree>
    <p:custDataLst>
      <p:tags r:id="rId1"/>
    </p:custDataLst>
    <p:extLst>
      <p:ext uri="{BB962C8B-B14F-4D97-AF65-F5344CB8AC3E}">
        <p14:creationId xmlns:p14="http://schemas.microsoft.com/office/powerpoint/2010/main" val="16613123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Regrade/Resubmit</a:t>
            </a:r>
          </a:p>
        </p:txBody>
      </p:sp>
      <p:sp>
        <p:nvSpPr>
          <p:cNvPr id="3" name="Content Placeholder 2"/>
          <p:cNvSpPr>
            <a:spLocks noGrp="1"/>
          </p:cNvSpPr>
          <p:nvPr>
            <p:ph idx="1"/>
          </p:nvPr>
        </p:nvSpPr>
        <p:spPr>
          <a:xfrm>
            <a:off x="584200" y="1435503"/>
            <a:ext cx="11018520" cy="2412968"/>
          </a:xfrm>
        </p:spPr>
        <p:txBody>
          <a:bodyPr/>
          <a:lstStyle/>
          <a:p>
            <a:pPr marL="0" indent="0">
              <a:buNone/>
            </a:pPr>
            <a:r>
              <a:rPr lang="en-US" dirty="0"/>
              <a:t>You all can get full credit  on your homework grades by correcting them now, in class.</a:t>
            </a:r>
          </a:p>
          <a:p>
            <a:endParaRPr lang="en-US" dirty="0"/>
          </a:p>
          <a:p>
            <a:pPr marL="0" indent="0">
              <a:buNone/>
            </a:pPr>
            <a:r>
              <a:rPr lang="en-US" dirty="0"/>
              <a:t>Use your error checking algorithm, and if you need help just ask!</a:t>
            </a:r>
          </a:p>
          <a:p>
            <a:pPr marL="0" indent="0">
              <a:buNone/>
            </a:pPr>
            <a:endParaRPr lang="en-US" dirty="0"/>
          </a:p>
        </p:txBody>
      </p:sp>
    </p:spTree>
    <p:custDataLst>
      <p:tags r:id="rId1"/>
    </p:custDataLst>
    <p:extLst>
      <p:ext uri="{BB962C8B-B14F-4D97-AF65-F5344CB8AC3E}">
        <p14:creationId xmlns:p14="http://schemas.microsoft.com/office/powerpoint/2010/main" val="485091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Begin reviewing chapter 9 for the Unit 6 Test.</a:t>
            </a:r>
          </a:p>
          <a:p>
            <a:pPr marL="0" indent="0">
              <a:buNone/>
            </a:pPr>
            <a:endParaRPr lang="en-US" dirty="0"/>
          </a:p>
        </p:txBody>
      </p:sp>
    </p:spTree>
    <p:custDataLst>
      <p:tags r:id="rId1"/>
    </p:custDataLst>
    <p:extLst>
      <p:ext uri="{BB962C8B-B14F-4D97-AF65-F5344CB8AC3E}">
        <p14:creationId xmlns:p14="http://schemas.microsoft.com/office/powerpoint/2010/main" val="912080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Review</a:t>
            </a:r>
          </a:p>
        </p:txBody>
      </p:sp>
      <p:sp>
        <p:nvSpPr>
          <p:cNvPr id="3" name="Subtitle 2"/>
          <p:cNvSpPr>
            <a:spLocks noGrp="1"/>
          </p:cNvSpPr>
          <p:nvPr>
            <p:ph type="subTitle" idx="1"/>
          </p:nvPr>
        </p:nvSpPr>
        <p:spPr/>
        <p:txBody>
          <a:bodyPr/>
          <a:lstStyle/>
          <a:p>
            <a:r>
              <a:rPr lang="en-US" dirty="0"/>
              <a:t>[ 6.09 ] [ Today’s Date ] [ Instructor Name ]</a:t>
            </a:r>
          </a:p>
        </p:txBody>
      </p:sp>
    </p:spTree>
    <p:custDataLst>
      <p:tags r:id="rId1"/>
    </p:custDataLst>
    <p:extLst>
      <p:ext uri="{BB962C8B-B14F-4D97-AF65-F5344CB8AC3E}">
        <p14:creationId xmlns:p14="http://schemas.microsoft.com/office/powerpoint/2010/main" val="4280762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1"/>
            <a:ext cx="9144000" cy="2387600"/>
          </a:xfrm>
        </p:spPr>
        <p:txBody>
          <a:bodyPr>
            <a:normAutofit/>
          </a:bodyPr>
          <a:lstStyle/>
          <a:p>
            <a:r>
              <a:rPr lang="en-US" sz="5000" dirty="0"/>
              <a:t>What’s on the test?</a:t>
            </a:r>
          </a:p>
        </p:txBody>
      </p:sp>
    </p:spTree>
    <p:custDataLst>
      <p:tags r:id="rId1"/>
    </p:custDataLst>
    <p:extLst>
      <p:ext uri="{BB962C8B-B14F-4D97-AF65-F5344CB8AC3E}">
        <p14:creationId xmlns:p14="http://schemas.microsoft.com/office/powerpoint/2010/main" val="27077390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09083"/>
            <a:ext cx="9144000" cy="2387600"/>
          </a:xfrm>
        </p:spPr>
        <p:txBody>
          <a:bodyPr>
            <a:normAutofit/>
          </a:bodyPr>
          <a:lstStyle/>
          <a:p>
            <a:r>
              <a:rPr lang="en-US" sz="5400" dirty="0"/>
              <a:t>Practice Test</a:t>
            </a:r>
          </a:p>
        </p:txBody>
      </p:sp>
    </p:spTree>
    <p:custDataLst>
      <p:tags r:id="rId1"/>
    </p:custDataLst>
    <p:extLst>
      <p:ext uri="{BB962C8B-B14F-4D97-AF65-F5344CB8AC3E}">
        <p14:creationId xmlns:p14="http://schemas.microsoft.com/office/powerpoint/2010/main" val="2393790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Topics</a:t>
            </a:r>
          </a:p>
        </p:txBody>
      </p:sp>
      <p:sp>
        <p:nvSpPr>
          <p:cNvPr id="3" name="Content Placeholder 2"/>
          <p:cNvSpPr>
            <a:spLocks noGrp="1"/>
          </p:cNvSpPr>
          <p:nvPr>
            <p:ph idx="1"/>
          </p:nvPr>
        </p:nvSpPr>
        <p:spPr/>
        <p:txBody>
          <a:bodyPr/>
          <a:lstStyle/>
          <a:p>
            <a:pPr marL="0" indent="0">
              <a:buNone/>
            </a:pPr>
            <a:r>
              <a:rPr lang="en-US" dirty="0"/>
              <a:t>Make a list of review topics that you feel you need to go over for the test tomorrow.</a:t>
            </a:r>
          </a:p>
          <a:p>
            <a:pPr marL="0" indent="0">
              <a:buNone/>
            </a:pPr>
            <a:endParaRPr lang="en-US" dirty="0"/>
          </a:p>
          <a:p>
            <a:pPr marL="0" indent="0">
              <a:buNone/>
            </a:pPr>
            <a:r>
              <a:rPr lang="en-US" dirty="0"/>
              <a:t>For each topic, follow up by reviewing the textbook, self-check problems, and the appropriate Practice problems.</a:t>
            </a:r>
          </a:p>
        </p:txBody>
      </p:sp>
    </p:spTree>
    <p:custDataLst>
      <p:tags r:id="rId1"/>
    </p:custDataLst>
    <p:extLst>
      <p:ext uri="{BB962C8B-B14F-4D97-AF65-F5344CB8AC3E}">
        <p14:creationId xmlns:p14="http://schemas.microsoft.com/office/powerpoint/2010/main" val="18827938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3"/>
            <a:ext cx="9144000" cy="2387600"/>
          </a:xfrm>
        </p:spPr>
        <p:txBody>
          <a:bodyPr>
            <a:normAutofit/>
          </a:bodyPr>
          <a:lstStyle/>
          <a:p>
            <a:r>
              <a:rPr lang="en-US" sz="5000" dirty="0"/>
              <a:t>Good Luck!</a:t>
            </a:r>
          </a:p>
        </p:txBody>
      </p:sp>
    </p:spTree>
    <p:custDataLst>
      <p:tags r:id="rId1"/>
    </p:custDataLst>
    <p:extLst>
      <p:ext uri="{BB962C8B-B14F-4D97-AF65-F5344CB8AC3E}">
        <p14:creationId xmlns:p14="http://schemas.microsoft.com/office/powerpoint/2010/main" val="30029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6896" y="1399060"/>
            <a:ext cx="5214657" cy="4855521"/>
          </a:xfrm>
          <a:prstGeom prst="rect">
            <a:avLst/>
          </a:prstGeom>
        </p:spPr>
      </p:pic>
      <p:pic>
        <p:nvPicPr>
          <p:cNvPr id="5" name="Picture 4"/>
          <p:cNvPicPr>
            <a:picLocks noChangeAspect="1"/>
          </p:cNvPicPr>
          <p:nvPr/>
        </p:nvPicPr>
        <p:blipFill>
          <a:blip r:embed="rId4"/>
          <a:stretch>
            <a:fillRect/>
          </a:stretch>
        </p:blipFill>
        <p:spPr>
          <a:xfrm>
            <a:off x="5701553" y="1478633"/>
            <a:ext cx="6434300" cy="2675014"/>
          </a:xfrm>
          <a:prstGeom prst="rect">
            <a:avLst/>
          </a:prstGeom>
        </p:spPr>
      </p:pic>
    </p:spTree>
    <p:custDataLst>
      <p:tags r:id="rId1"/>
    </p:custDataLst>
    <p:extLst>
      <p:ext uri="{BB962C8B-B14F-4D97-AF65-F5344CB8AC3E}">
        <p14:creationId xmlns:p14="http://schemas.microsoft.com/office/powerpoint/2010/main" val="34615918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54878" y="1513916"/>
            <a:ext cx="8620125" cy="3543300"/>
          </a:xfrm>
          <a:prstGeom prst="rect">
            <a:avLst/>
          </a:prstGeom>
        </p:spPr>
      </p:pic>
    </p:spTree>
    <p:custDataLst>
      <p:tags r:id="rId1"/>
    </p:custDataLst>
    <p:extLst>
      <p:ext uri="{BB962C8B-B14F-4D97-AF65-F5344CB8AC3E}">
        <p14:creationId xmlns:p14="http://schemas.microsoft.com/office/powerpoint/2010/main" val="30610648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38325" y="1628775"/>
            <a:ext cx="8515350" cy="3600450"/>
          </a:xfrm>
          <a:prstGeom prst="rect">
            <a:avLst/>
          </a:prstGeom>
        </p:spPr>
      </p:pic>
    </p:spTree>
    <p:custDataLst>
      <p:tags r:id="rId1"/>
    </p:custDataLst>
    <p:extLst>
      <p:ext uri="{BB962C8B-B14F-4D97-AF65-F5344CB8AC3E}">
        <p14:creationId xmlns:p14="http://schemas.microsoft.com/office/powerpoint/2010/main" val="3893184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1350" y="896941"/>
            <a:ext cx="5436420" cy="4924142"/>
          </a:xfrm>
          <a:prstGeom prst="rect">
            <a:avLst/>
          </a:prstGeom>
        </p:spPr>
      </p:pic>
      <p:pic>
        <p:nvPicPr>
          <p:cNvPr id="5" name="Picture 4"/>
          <p:cNvPicPr>
            <a:picLocks noChangeAspect="1"/>
          </p:cNvPicPr>
          <p:nvPr/>
        </p:nvPicPr>
        <p:blipFill>
          <a:blip r:embed="rId4"/>
          <a:stretch>
            <a:fillRect/>
          </a:stretch>
        </p:blipFill>
        <p:spPr>
          <a:xfrm>
            <a:off x="5947770" y="896940"/>
            <a:ext cx="6010817" cy="2963859"/>
          </a:xfrm>
          <a:prstGeom prst="rect">
            <a:avLst/>
          </a:prstGeom>
        </p:spPr>
      </p:pic>
    </p:spTree>
    <p:custDataLst>
      <p:tags r:id="rId1"/>
    </p:custDataLst>
    <p:extLst>
      <p:ext uri="{BB962C8B-B14F-4D97-AF65-F5344CB8AC3E}">
        <p14:creationId xmlns:p14="http://schemas.microsoft.com/office/powerpoint/2010/main" val="41513327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2684" y="293347"/>
            <a:ext cx="6984869" cy="6264488"/>
          </a:xfrm>
          <a:prstGeom prst="rect">
            <a:avLst/>
          </a:prstGeom>
        </p:spPr>
      </p:pic>
    </p:spTree>
    <p:custDataLst>
      <p:tags r:id="rId1"/>
    </p:custDataLst>
    <p:extLst>
      <p:ext uri="{BB962C8B-B14F-4D97-AF65-F5344CB8AC3E}">
        <p14:creationId xmlns:p14="http://schemas.microsoft.com/office/powerpoint/2010/main" val="343671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9513" y="370540"/>
            <a:ext cx="5629174" cy="6329082"/>
          </a:xfrm>
          <a:prstGeom prst="rect">
            <a:avLst/>
          </a:prstGeom>
        </p:spPr>
      </p:pic>
      <p:pic>
        <p:nvPicPr>
          <p:cNvPr id="5" name="Picture 4"/>
          <p:cNvPicPr>
            <a:picLocks noChangeAspect="1"/>
          </p:cNvPicPr>
          <p:nvPr/>
        </p:nvPicPr>
        <p:blipFill>
          <a:blip r:embed="rId4"/>
          <a:stretch>
            <a:fillRect/>
          </a:stretch>
        </p:blipFill>
        <p:spPr>
          <a:xfrm>
            <a:off x="5878687" y="370539"/>
            <a:ext cx="6070482" cy="2611719"/>
          </a:xfrm>
          <a:prstGeom prst="rect">
            <a:avLst/>
          </a:prstGeom>
        </p:spPr>
      </p:pic>
    </p:spTree>
    <p:custDataLst>
      <p:tags r:id="rId1"/>
    </p:custDataLst>
    <p:extLst>
      <p:ext uri="{BB962C8B-B14F-4D97-AF65-F5344CB8AC3E}">
        <p14:creationId xmlns:p14="http://schemas.microsoft.com/office/powerpoint/2010/main" val="19769798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38287" y="676275"/>
            <a:ext cx="9115425" cy="5505450"/>
          </a:xfrm>
          <a:prstGeom prst="rect">
            <a:avLst/>
          </a:prstGeom>
        </p:spPr>
      </p:pic>
    </p:spTree>
    <p:custDataLst>
      <p:tags r:id="rId1"/>
    </p:custDataLst>
    <p:extLst>
      <p:ext uri="{BB962C8B-B14F-4D97-AF65-F5344CB8AC3E}">
        <p14:creationId xmlns:p14="http://schemas.microsoft.com/office/powerpoint/2010/main" val="22741167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a:xfrm>
            <a:off x="584200" y="1435503"/>
            <a:ext cx="11018520" cy="2930033"/>
          </a:xfrm>
        </p:spPr>
        <p:txBody>
          <a:bodyPr/>
          <a:lstStyle/>
          <a:p>
            <a:pPr marL="0" indent="0">
              <a:buNone/>
            </a:pPr>
            <a:r>
              <a:rPr lang="en-US" dirty="0"/>
              <a:t>Read HW 9.1 </a:t>
            </a:r>
          </a:p>
          <a:p>
            <a:pPr marL="0" indent="0">
              <a:buNone/>
            </a:pPr>
            <a:endParaRPr lang="en-US" dirty="0"/>
          </a:p>
          <a:p>
            <a:pPr marL="0" indent="0">
              <a:buNone/>
            </a:pPr>
            <a:r>
              <a:rPr lang="en-US" dirty="0"/>
              <a:t>Correct any incorrect test answers by re-answering on a separate sheet of paper:</a:t>
            </a:r>
          </a:p>
          <a:p>
            <a:pPr marL="0" indent="0">
              <a:buNone/>
            </a:pPr>
            <a:r>
              <a:rPr lang="en-US" dirty="0"/>
              <a:t>	To get back credit, you must justify your new answers.</a:t>
            </a:r>
          </a:p>
          <a:p>
            <a:pPr marL="0" indent="0">
              <a:buNone/>
            </a:pPr>
            <a:r>
              <a:rPr lang="en-US" dirty="0"/>
              <a:t>	Staple new answer sheet to the old test and return it tomorrow.</a:t>
            </a:r>
          </a:p>
        </p:txBody>
      </p:sp>
    </p:spTree>
    <p:custDataLst>
      <p:tags r:id="rId1"/>
    </p:custDataLst>
    <p:extLst>
      <p:ext uri="{BB962C8B-B14F-4D97-AF65-F5344CB8AC3E}">
        <p14:creationId xmlns:p14="http://schemas.microsoft.com/office/powerpoint/2010/main" val="3745594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Inheritance Basics</a:t>
            </a:r>
          </a:p>
        </p:txBody>
      </p:sp>
      <p:sp>
        <p:nvSpPr>
          <p:cNvPr id="3" name="Subtitle 2"/>
          <p:cNvSpPr>
            <a:spLocks noGrp="1"/>
          </p:cNvSpPr>
          <p:nvPr>
            <p:ph type="subTitle" idx="1"/>
          </p:nvPr>
        </p:nvSpPr>
        <p:spPr/>
        <p:txBody>
          <a:bodyPr/>
          <a:lstStyle/>
          <a:p>
            <a:r>
              <a:rPr lang="en-US" dirty="0"/>
              <a:t>[ 6.01 ] [ Today’s Date ] [ Instructor Name ]</a:t>
            </a:r>
          </a:p>
        </p:txBody>
      </p:sp>
    </p:spTree>
    <p:custDataLst>
      <p:tags r:id="rId1"/>
    </p:custDataLst>
    <p:extLst>
      <p:ext uri="{BB962C8B-B14F-4D97-AF65-F5344CB8AC3E}">
        <p14:creationId xmlns:p14="http://schemas.microsoft.com/office/powerpoint/2010/main" val="363175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4517" y="1527097"/>
            <a:ext cx="10136094" cy="3271690"/>
          </a:xfrm>
          <a:prstGeom prst="rect">
            <a:avLst/>
          </a:prstGeom>
        </p:spPr>
      </p:pic>
    </p:spTree>
    <p:custDataLst>
      <p:tags r:id="rId1"/>
    </p:custDataLst>
    <p:extLst>
      <p:ext uri="{BB962C8B-B14F-4D97-AF65-F5344CB8AC3E}">
        <p14:creationId xmlns:p14="http://schemas.microsoft.com/office/powerpoint/2010/main" val="6645095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i.kinja-img.com/gawker-media/image/upload/s--_PgZVCSE--/193m8hvco32j0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4363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0180"/>
            <a:ext cx="10515600" cy="1157288"/>
          </a:xfrm>
        </p:spPr>
        <p:txBody>
          <a:bodyPr/>
          <a:lstStyle/>
          <a:p>
            <a:pPr algn="ctr"/>
            <a:r>
              <a:rPr lang="en-US" dirty="0"/>
              <a:t>What do all Pokémon have in common?</a:t>
            </a:r>
          </a:p>
        </p:txBody>
      </p:sp>
    </p:spTree>
    <p:custDataLst>
      <p:tags r:id="rId1"/>
    </p:custDataLst>
    <p:extLst>
      <p:ext uri="{BB962C8B-B14F-4D97-AF65-F5344CB8AC3E}">
        <p14:creationId xmlns:p14="http://schemas.microsoft.com/office/powerpoint/2010/main" val="247285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create a superclass:</a:t>
            </a:r>
          </a:p>
        </p:txBody>
      </p:sp>
      <p:sp>
        <p:nvSpPr>
          <p:cNvPr id="3" name="Content Placeholder 2"/>
          <p:cNvSpPr>
            <a:spLocks noGrp="1"/>
          </p:cNvSpPr>
          <p:nvPr>
            <p:ph idx="1"/>
          </p:nvPr>
        </p:nvSpPr>
        <p:spPr/>
        <p:txBody>
          <a:bodyPr/>
          <a:lstStyle/>
          <a:p>
            <a:pPr marL="0" indent="0">
              <a:buNone/>
            </a:pPr>
            <a:r>
              <a:rPr lang="en-US" dirty="0"/>
              <a:t>Every </a:t>
            </a:r>
            <a:r>
              <a:rPr lang="en-US" dirty="0" err="1"/>
              <a:t>Pokemon</a:t>
            </a:r>
            <a:r>
              <a:rPr lang="en-US" dirty="0"/>
              <a:t> is an instance.</a:t>
            </a:r>
          </a:p>
          <a:p>
            <a:pPr marL="0" indent="0">
              <a:buNone/>
            </a:pPr>
            <a:endParaRPr lang="en-US" dirty="0"/>
          </a:p>
          <a:p>
            <a:pPr marL="0" indent="0">
              <a:buNone/>
            </a:pPr>
            <a:r>
              <a:rPr lang="en-US" dirty="0"/>
              <a:t>Vocabulary:</a:t>
            </a:r>
          </a:p>
          <a:p>
            <a:pPr marL="0" indent="0">
              <a:buNone/>
            </a:pPr>
            <a:endParaRPr lang="en-US" dirty="0"/>
          </a:p>
          <a:p>
            <a:r>
              <a:rPr lang="en-US" dirty="0"/>
              <a:t>Inheritance Hierarchy</a:t>
            </a:r>
          </a:p>
          <a:p>
            <a:r>
              <a:rPr lang="en-US" dirty="0"/>
              <a:t>Inheritance</a:t>
            </a:r>
          </a:p>
          <a:p>
            <a:r>
              <a:rPr lang="en-US" dirty="0"/>
              <a:t>Superclass</a:t>
            </a:r>
          </a:p>
          <a:p>
            <a:r>
              <a:rPr lang="en-US" dirty="0"/>
              <a:t>Subclass, or Child Class</a:t>
            </a:r>
          </a:p>
        </p:txBody>
      </p:sp>
    </p:spTree>
    <p:custDataLst>
      <p:tags r:id="rId1"/>
    </p:custDataLst>
    <p:extLst>
      <p:ext uri="{BB962C8B-B14F-4D97-AF65-F5344CB8AC3E}">
        <p14:creationId xmlns:p14="http://schemas.microsoft.com/office/powerpoint/2010/main" val="16591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B085-7F47-4E82-AA44-5EAD3D9F45AD}"/>
              </a:ext>
            </a:extLst>
          </p:cNvPr>
          <p:cNvSpPr>
            <a:spLocks noGrp="1"/>
          </p:cNvSpPr>
          <p:nvPr>
            <p:ph type="title"/>
          </p:nvPr>
        </p:nvSpPr>
        <p:spPr/>
        <p:txBody>
          <a:bodyPr/>
          <a:lstStyle/>
          <a:p>
            <a:r>
              <a:rPr lang="en-US" dirty="0"/>
              <a:t>Bees!</a:t>
            </a:r>
          </a:p>
        </p:txBody>
      </p:sp>
      <p:sp>
        <p:nvSpPr>
          <p:cNvPr id="3" name="Content Placeholder 2">
            <a:extLst>
              <a:ext uri="{FF2B5EF4-FFF2-40B4-BE49-F238E27FC236}">
                <a16:creationId xmlns:a16="http://schemas.microsoft.com/office/drawing/2014/main" id="{39A9A15C-DB25-439D-AE1E-DB44E3BD5673}"/>
              </a:ext>
            </a:extLst>
          </p:cNvPr>
          <p:cNvSpPr>
            <a:spLocks noGrp="1"/>
          </p:cNvSpPr>
          <p:nvPr>
            <p:ph idx="1"/>
          </p:nvPr>
        </p:nvSpPr>
        <p:spPr>
          <a:xfrm>
            <a:off x="584200" y="1435503"/>
            <a:ext cx="11018520" cy="947952"/>
          </a:xfrm>
        </p:spPr>
        <p:txBody>
          <a:bodyPr/>
          <a:lstStyle/>
          <a:p>
            <a:r>
              <a:rPr lang="en-US" dirty="0"/>
              <a:t>What do bees do?</a:t>
            </a:r>
          </a:p>
          <a:p>
            <a:pPr marL="0" indent="0">
              <a:buNone/>
            </a:pPr>
            <a:endParaRPr lang="en-US" dirty="0"/>
          </a:p>
        </p:txBody>
      </p:sp>
      <p:pic>
        <p:nvPicPr>
          <p:cNvPr id="2050" name="Picture 2">
            <a:extLst>
              <a:ext uri="{FF2B5EF4-FFF2-40B4-BE49-F238E27FC236}">
                <a16:creationId xmlns:a16="http://schemas.microsoft.com/office/drawing/2014/main" id="{22D11FBE-5D65-417E-BDDD-FBCB70A50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12" y="889422"/>
            <a:ext cx="7469688" cy="497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19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Bee class:</a:t>
            </a:r>
          </a:p>
        </p:txBody>
      </p:sp>
      <p:sp>
        <p:nvSpPr>
          <p:cNvPr id="3" name="Content Placeholder 2"/>
          <p:cNvSpPr>
            <a:spLocks noGrp="1"/>
          </p:cNvSpPr>
          <p:nvPr>
            <p:ph idx="1"/>
          </p:nvPr>
        </p:nvSpPr>
        <p:spPr>
          <a:xfrm>
            <a:off x="584200" y="1435503"/>
            <a:ext cx="5678814" cy="3447098"/>
          </a:xfrm>
        </p:spPr>
        <p:txBody>
          <a:bodyPr/>
          <a:lstStyle/>
          <a:p>
            <a:r>
              <a:rPr lang="en-US" dirty="0"/>
              <a:t>Each Bee is an instance.</a:t>
            </a:r>
          </a:p>
          <a:p>
            <a:r>
              <a:rPr lang="en-US" dirty="0"/>
              <a:t>What methods should the Bee class have?</a:t>
            </a:r>
          </a:p>
          <a:p>
            <a:r>
              <a:rPr lang="en-US" dirty="0"/>
              <a:t>What attributes?</a:t>
            </a:r>
          </a:p>
          <a:p>
            <a:pPr marL="0" indent="0">
              <a:buNone/>
            </a:pPr>
            <a:endParaRPr lang="en-US" dirty="0"/>
          </a:p>
          <a:p>
            <a:pPr marL="0" indent="0">
              <a:buNone/>
            </a:pPr>
            <a:endParaRPr lang="en-US" dirty="0"/>
          </a:p>
          <a:p>
            <a:pPr marL="0" indent="0">
              <a:buNone/>
            </a:pPr>
            <a:endParaRPr lang="en-US" dirty="0"/>
          </a:p>
        </p:txBody>
      </p:sp>
      <p:pic>
        <p:nvPicPr>
          <p:cNvPr id="3074" name="Picture 2" descr="Bee silhouette image | Free SVG">
            <a:extLst>
              <a:ext uri="{FF2B5EF4-FFF2-40B4-BE49-F238E27FC236}">
                <a16:creationId xmlns:a16="http://schemas.microsoft.com/office/drawing/2014/main" id="{66503EF7-EF46-4BE3-AB79-F00BEDA12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581" y="1905000"/>
            <a:ext cx="4762500" cy="304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0805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FA30-FF24-4532-8908-59E72684DC6C}"/>
              </a:ext>
            </a:extLst>
          </p:cNvPr>
          <p:cNvSpPr>
            <a:spLocks noGrp="1"/>
          </p:cNvSpPr>
          <p:nvPr>
            <p:ph type="title"/>
          </p:nvPr>
        </p:nvSpPr>
        <p:spPr/>
        <p:txBody>
          <a:bodyPr/>
          <a:lstStyle/>
          <a:p>
            <a:r>
              <a:rPr lang="en-US" dirty="0"/>
              <a:t>Create Bee Subclasses</a:t>
            </a:r>
          </a:p>
        </p:txBody>
      </p:sp>
      <p:sp>
        <p:nvSpPr>
          <p:cNvPr id="3" name="Content Placeholder 2">
            <a:extLst>
              <a:ext uri="{FF2B5EF4-FFF2-40B4-BE49-F238E27FC236}">
                <a16:creationId xmlns:a16="http://schemas.microsoft.com/office/drawing/2014/main" id="{5E894BA7-2B0D-4923-B471-F4727312C779}"/>
              </a:ext>
            </a:extLst>
          </p:cNvPr>
          <p:cNvSpPr>
            <a:spLocks noGrp="1"/>
          </p:cNvSpPr>
          <p:nvPr>
            <p:ph idx="1"/>
          </p:nvPr>
        </p:nvSpPr>
        <p:spPr>
          <a:xfrm>
            <a:off x="584200" y="1435502"/>
            <a:ext cx="5315559" cy="4965297"/>
          </a:xfrm>
        </p:spPr>
        <p:txBody>
          <a:bodyPr/>
          <a:lstStyle/>
          <a:p>
            <a:r>
              <a:rPr lang="en-US" dirty="0"/>
              <a:t>What are the different types of Bees in a hive?</a:t>
            </a:r>
          </a:p>
          <a:p>
            <a:r>
              <a:rPr lang="en-US" dirty="0"/>
              <a:t>What do the types have in common? What will they inherit from the Bee superclass?</a:t>
            </a:r>
          </a:p>
          <a:p>
            <a:r>
              <a:rPr lang="en-US" dirty="0"/>
              <a:t>How will the subclasses differ from the superclass? </a:t>
            </a:r>
          </a:p>
        </p:txBody>
      </p:sp>
      <p:pic>
        <p:nvPicPr>
          <p:cNvPr id="4098" name="Picture 2" descr="queen bee | Noelia &gt;:) | Flickr">
            <a:extLst>
              <a:ext uri="{FF2B5EF4-FFF2-40B4-BE49-F238E27FC236}">
                <a16:creationId xmlns:a16="http://schemas.microsoft.com/office/drawing/2014/main" id="{7E26D75F-1F76-4327-8143-7D233624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384" y="1227262"/>
            <a:ext cx="6007615" cy="398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5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B65B-E21F-480B-90B5-0749B18F5247}"/>
              </a:ext>
            </a:extLst>
          </p:cNvPr>
          <p:cNvSpPr>
            <a:spLocks noGrp="1"/>
          </p:cNvSpPr>
          <p:nvPr>
            <p:ph type="title"/>
          </p:nvPr>
        </p:nvSpPr>
        <p:spPr>
          <a:xfrm>
            <a:off x="9060724" y="300625"/>
            <a:ext cx="4134049" cy="553998"/>
          </a:xfrm>
        </p:spPr>
        <p:txBody>
          <a:bodyPr/>
          <a:lstStyle/>
          <a:p>
            <a:r>
              <a:rPr lang="en-US" dirty="0"/>
              <a:t>Vehicle Class</a:t>
            </a:r>
          </a:p>
        </p:txBody>
      </p:sp>
      <p:sp>
        <p:nvSpPr>
          <p:cNvPr id="3" name="Content Placeholder 2">
            <a:extLst>
              <a:ext uri="{FF2B5EF4-FFF2-40B4-BE49-F238E27FC236}">
                <a16:creationId xmlns:a16="http://schemas.microsoft.com/office/drawing/2014/main" id="{9EF0E7B8-9E48-436C-ACA7-C4ABF86DABD8}"/>
              </a:ext>
            </a:extLst>
          </p:cNvPr>
          <p:cNvSpPr>
            <a:spLocks noGrp="1"/>
          </p:cNvSpPr>
          <p:nvPr>
            <p:ph idx="1"/>
          </p:nvPr>
        </p:nvSpPr>
        <p:spPr>
          <a:xfrm>
            <a:off x="109228" y="95371"/>
            <a:ext cx="14370859" cy="13066910"/>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class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Vehicle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Vehicle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move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if there is enough fuel, move dx and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dy</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feet.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sqrt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(5280</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"Not enough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refuel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80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5" name="Picture 4" descr="Toy cars lined up in a row on floor">
            <a:extLst>
              <a:ext uri="{FF2B5EF4-FFF2-40B4-BE49-F238E27FC236}">
                <a16:creationId xmlns:a16="http://schemas.microsoft.com/office/drawing/2014/main" id="{12E85385-BD7F-4917-B62B-E31D9FE0B53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54912" y="1059877"/>
            <a:ext cx="3407444" cy="1248302"/>
          </a:xfrm>
          <a:prstGeom prst="rect">
            <a:avLst/>
          </a:prstGeom>
        </p:spPr>
      </p:pic>
    </p:spTree>
    <p:extLst>
      <p:ext uri="{BB962C8B-B14F-4D97-AF65-F5344CB8AC3E}">
        <p14:creationId xmlns:p14="http://schemas.microsoft.com/office/powerpoint/2010/main" val="245230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07E7-3338-4710-8470-658D5D0C0320}"/>
              </a:ext>
            </a:extLst>
          </p:cNvPr>
          <p:cNvSpPr>
            <a:spLocks noGrp="1"/>
          </p:cNvSpPr>
          <p:nvPr>
            <p:ph type="title"/>
          </p:nvPr>
        </p:nvSpPr>
        <p:spPr>
          <a:xfrm>
            <a:off x="588263" y="457200"/>
            <a:ext cx="11018520" cy="1107996"/>
          </a:xfrm>
        </p:spPr>
        <p:txBody>
          <a:bodyPr/>
          <a:lstStyle/>
          <a:p>
            <a:r>
              <a:rPr lang="en-US" dirty="0"/>
              <a:t>Subclasses</a:t>
            </a:r>
            <a:br>
              <a:rPr lang="en-US" dirty="0"/>
            </a:br>
            <a:endParaRPr lang="en-US" dirty="0"/>
          </a:p>
        </p:txBody>
      </p:sp>
      <p:sp>
        <p:nvSpPr>
          <p:cNvPr id="3" name="Content Placeholder 2">
            <a:extLst>
              <a:ext uri="{FF2B5EF4-FFF2-40B4-BE49-F238E27FC236}">
                <a16:creationId xmlns:a16="http://schemas.microsoft.com/office/drawing/2014/main" id="{996F64C5-7064-4245-9025-5E90E6D41CA6}"/>
              </a:ext>
            </a:extLst>
          </p:cNvPr>
          <p:cNvSpPr>
            <a:spLocks noGrp="1"/>
          </p:cNvSpPr>
          <p:nvPr>
            <p:ph idx="1"/>
          </p:nvPr>
        </p:nvSpPr>
        <p:spPr>
          <a:xfrm>
            <a:off x="358731" y="1188387"/>
            <a:ext cx="3687176" cy="1723549"/>
          </a:xfrm>
        </p:spPr>
        <p:txBody>
          <a:bodyPr/>
          <a:lstStyle/>
          <a:p>
            <a:pPr marL="0" indent="0">
              <a:buNone/>
            </a:pPr>
            <a:r>
              <a:rPr lang="en-US" sz="1600" b="1" dirty="0">
                <a:solidFill>
                  <a:srgbClr val="008000"/>
                </a:solidFill>
                <a:latin typeface=""/>
              </a:rPr>
              <a:t>class </a:t>
            </a:r>
            <a:r>
              <a:rPr lang="en-US" sz="1600" b="1" dirty="0">
                <a:solidFill>
                  <a:srgbClr val="0000FF"/>
                </a:solidFill>
                <a:latin typeface=""/>
              </a:rPr>
              <a:t>Car </a:t>
            </a:r>
            <a:r>
              <a:rPr lang="en-US" sz="1600" b="1" dirty="0">
                <a:solidFill>
                  <a:srgbClr val="008000"/>
                </a:solidFill>
                <a:latin typeface=""/>
              </a:rPr>
              <a:t>extends Vehicle </a:t>
            </a:r>
            <a:r>
              <a:rPr lang="en-US" sz="1600" b="1" dirty="0">
                <a:solidFill>
                  <a:srgbClr val="666666"/>
                </a:solidFill>
                <a:latin typeface=""/>
              </a:rPr>
              <a:t>{</a:t>
            </a:r>
          </a:p>
          <a:p>
            <a:pPr marL="0" indent="0">
              <a:buNone/>
            </a:pPr>
            <a:endParaRPr lang="en-US" sz="1600" dirty="0">
              <a:latin typeface=""/>
            </a:endParaRPr>
          </a:p>
          <a:p>
            <a:pPr marL="228600" lvl="1" indent="0">
              <a:buNone/>
            </a:pPr>
            <a:r>
              <a:rPr lang="en-US" sz="1600" b="1" dirty="0">
                <a:solidFill>
                  <a:srgbClr val="008000"/>
                </a:solidFill>
                <a:latin typeface=""/>
              </a:rPr>
              <a:t>public </a:t>
            </a:r>
            <a:r>
              <a:rPr lang="en-US" sz="1600" b="1" dirty="0">
                <a:solidFill>
                  <a:srgbClr val="0000FF"/>
                </a:solidFill>
                <a:latin typeface=""/>
              </a:rPr>
              <a:t>Car</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marL="428625" lvl="2" indent="0">
              <a:buNone/>
            </a:pPr>
            <a:r>
              <a:rPr lang="sv-SE" b="1" dirty="0">
                <a:solidFill>
                  <a:srgbClr val="008000"/>
                </a:solidFill>
                <a:latin typeface=""/>
              </a:rPr>
              <a:t>super</a:t>
            </a:r>
            <a:r>
              <a:rPr lang="sv-SE" b="1" dirty="0">
                <a:solidFill>
                  <a:srgbClr val="666666"/>
                </a:solidFill>
                <a:latin typeface=""/>
              </a:rPr>
              <a:t>(xStart, yStart, 15, 15, 20);</a:t>
            </a:r>
          </a:p>
          <a:p>
            <a:pPr marL="228600" lvl="1" indent="0">
              <a:buNone/>
            </a:pPr>
            <a:r>
              <a:rPr lang="en-US" sz="1600" dirty="0">
                <a:solidFill>
                  <a:srgbClr val="666666"/>
                </a:solidFill>
                <a:latin typeface=""/>
              </a:rPr>
              <a:t>}</a:t>
            </a:r>
          </a:p>
          <a:p>
            <a:pPr marL="0" indent="0">
              <a:buNone/>
            </a:pPr>
            <a:r>
              <a:rPr lang="en-US" sz="1600" dirty="0">
                <a:solidFill>
                  <a:srgbClr val="666666"/>
                </a:solidFill>
                <a:latin typeface=""/>
              </a:rPr>
              <a:t>}</a:t>
            </a:r>
          </a:p>
        </p:txBody>
      </p:sp>
      <p:sp>
        <p:nvSpPr>
          <p:cNvPr id="5" name="Content Placeholder 2">
            <a:extLst>
              <a:ext uri="{FF2B5EF4-FFF2-40B4-BE49-F238E27FC236}">
                <a16:creationId xmlns:a16="http://schemas.microsoft.com/office/drawing/2014/main" id="{040C0D37-C749-4A51-8403-B666F92536EB}"/>
              </a:ext>
            </a:extLst>
          </p:cNvPr>
          <p:cNvSpPr txBox="1">
            <a:spLocks/>
          </p:cNvSpPr>
          <p:nvPr/>
        </p:nvSpPr>
        <p:spPr>
          <a:xfrm>
            <a:off x="358731" y="4309455"/>
            <a:ext cx="3687176"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rgbClr val="008000"/>
                </a:solidFill>
                <a:latin typeface=""/>
              </a:rPr>
              <a:t>class </a:t>
            </a:r>
            <a:r>
              <a:rPr lang="en-US" sz="1600" b="1" dirty="0">
                <a:solidFill>
                  <a:srgbClr val="0000FF"/>
                </a:solidFill>
                <a:latin typeface=""/>
              </a:rPr>
              <a:t>Semi </a:t>
            </a:r>
            <a:r>
              <a:rPr lang="en-US" sz="1600" b="1" dirty="0">
                <a:solidFill>
                  <a:srgbClr val="008000"/>
                </a:solidFill>
                <a:latin typeface=""/>
              </a:rPr>
              <a:t>extends Vehicle </a:t>
            </a:r>
            <a:r>
              <a:rPr lang="en-US" sz="1600" b="1" dirty="0">
                <a:solidFill>
                  <a:srgbClr val="666666"/>
                </a:solidFill>
                <a:latin typeface=""/>
              </a:rPr>
              <a:t>{</a:t>
            </a:r>
          </a:p>
          <a:p>
            <a:pPr marL="0" indent="0">
              <a:buNone/>
            </a:pPr>
            <a:endParaRPr lang="en-US" sz="1600" dirty="0">
              <a:latin typeface=""/>
            </a:endParaRPr>
          </a:p>
          <a:p>
            <a:pPr marL="228600" lvl="1" indent="0">
              <a:buNone/>
            </a:pPr>
            <a:r>
              <a:rPr lang="en-US" sz="1600" b="1" dirty="0">
                <a:solidFill>
                  <a:srgbClr val="008000"/>
                </a:solidFill>
                <a:latin typeface=""/>
              </a:rPr>
              <a:t>public </a:t>
            </a:r>
            <a:r>
              <a:rPr lang="en-US" sz="1600" b="1" dirty="0">
                <a:solidFill>
                  <a:srgbClr val="0000FF"/>
                </a:solidFill>
                <a:latin typeface=""/>
              </a:rPr>
              <a:t>Semi</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marL="428625" lvl="2" indent="0">
              <a:buNone/>
            </a:pPr>
            <a:r>
              <a:rPr lang="sv-SE" b="1" dirty="0">
                <a:solidFill>
                  <a:srgbClr val="008000"/>
                </a:solidFill>
                <a:latin typeface=""/>
              </a:rPr>
              <a:t>super</a:t>
            </a:r>
            <a:r>
              <a:rPr lang="sv-SE" b="1" dirty="0">
                <a:solidFill>
                  <a:srgbClr val="666666"/>
                </a:solidFill>
                <a:latin typeface=""/>
              </a:rPr>
              <a:t>(xStart, yStart, 130, 130, 6.5);</a:t>
            </a:r>
          </a:p>
          <a:p>
            <a:pPr marL="228600" lvl="1" indent="0">
              <a:buNone/>
            </a:pPr>
            <a:r>
              <a:rPr lang="en-US" sz="1600" dirty="0">
                <a:solidFill>
                  <a:srgbClr val="666666"/>
                </a:solidFill>
                <a:latin typeface=""/>
              </a:rPr>
              <a:t>}</a:t>
            </a:r>
            <a:endParaRPr lang="en-US" sz="1600" dirty="0">
              <a:latin typeface=""/>
            </a:endParaRPr>
          </a:p>
          <a:p>
            <a:pPr marL="0" indent="0">
              <a:buNone/>
            </a:pPr>
            <a:r>
              <a:rPr lang="en-US" sz="1600" dirty="0">
                <a:solidFill>
                  <a:srgbClr val="666666"/>
                </a:solidFill>
                <a:latin typeface=""/>
              </a:rPr>
              <a:t>}</a:t>
            </a:r>
          </a:p>
        </p:txBody>
      </p:sp>
      <p:sp>
        <p:nvSpPr>
          <p:cNvPr id="9" name="TextBox 8">
            <a:extLst>
              <a:ext uri="{FF2B5EF4-FFF2-40B4-BE49-F238E27FC236}">
                <a16:creationId xmlns:a16="http://schemas.microsoft.com/office/drawing/2014/main" id="{C31CFA08-0683-4A56-950F-4ECAF7378154}"/>
              </a:ext>
            </a:extLst>
          </p:cNvPr>
          <p:cNvSpPr txBox="1"/>
          <p:nvPr/>
        </p:nvSpPr>
        <p:spPr>
          <a:xfrm>
            <a:off x="5636712" y="1188387"/>
            <a:ext cx="6739002" cy="1569660"/>
          </a:xfrm>
          <a:prstGeom prst="rect">
            <a:avLst/>
          </a:prstGeom>
          <a:noFill/>
        </p:spPr>
        <p:txBody>
          <a:bodyPr wrap="square">
            <a:spAutoFit/>
          </a:bodyPr>
          <a:lstStyle/>
          <a:p>
            <a:r>
              <a:rPr lang="en-US" sz="1600" b="1" dirty="0">
                <a:solidFill>
                  <a:srgbClr val="008000"/>
                </a:solidFill>
                <a:latin typeface=""/>
              </a:rPr>
              <a:t>class </a:t>
            </a:r>
            <a:r>
              <a:rPr lang="en-US" sz="1600" b="1" dirty="0">
                <a:solidFill>
                  <a:srgbClr val="0000FF"/>
                </a:solidFill>
                <a:latin typeface=""/>
              </a:rPr>
              <a:t>Motorcycle </a:t>
            </a:r>
            <a:r>
              <a:rPr lang="en-US" sz="1600" b="1" dirty="0">
                <a:solidFill>
                  <a:srgbClr val="008000"/>
                </a:solidFill>
                <a:latin typeface=""/>
              </a:rPr>
              <a:t>extends Vehicle </a:t>
            </a:r>
            <a:r>
              <a:rPr lang="en-US" sz="1600" b="1" dirty="0">
                <a:solidFill>
                  <a:srgbClr val="666666"/>
                </a:solidFill>
                <a:latin typeface=""/>
              </a:rPr>
              <a:t>{</a:t>
            </a:r>
          </a:p>
          <a:p>
            <a:endParaRPr lang="en-US" sz="1600" dirty="0">
              <a:latin typeface=""/>
            </a:endParaRPr>
          </a:p>
          <a:p>
            <a:pPr lvl="1"/>
            <a:r>
              <a:rPr lang="en-US" sz="1600" b="1" dirty="0">
                <a:solidFill>
                  <a:srgbClr val="008000"/>
                </a:solidFill>
                <a:latin typeface=""/>
              </a:rPr>
              <a:t>public </a:t>
            </a:r>
            <a:r>
              <a:rPr lang="en-US" sz="1600" b="1" dirty="0">
                <a:solidFill>
                  <a:srgbClr val="0000FF"/>
                </a:solidFill>
                <a:latin typeface=""/>
              </a:rPr>
              <a:t>Motorcycle</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lvl="2"/>
            <a:r>
              <a:rPr lang="sv-SE" sz="1600" b="1" dirty="0">
                <a:solidFill>
                  <a:srgbClr val="008000"/>
                </a:solidFill>
                <a:latin typeface=""/>
              </a:rPr>
              <a:t>super</a:t>
            </a:r>
            <a:r>
              <a:rPr lang="sv-SE" sz="1600" b="1" dirty="0">
                <a:solidFill>
                  <a:srgbClr val="666666"/>
                </a:solidFill>
                <a:latin typeface=""/>
              </a:rPr>
              <a:t>(xStart, yStart, 5, 5, 50);</a:t>
            </a:r>
          </a:p>
          <a:p>
            <a:pPr lvl="1"/>
            <a:r>
              <a:rPr lang="en-US" sz="1600" dirty="0">
                <a:solidFill>
                  <a:srgbClr val="666666"/>
                </a:solidFill>
                <a:latin typeface=""/>
              </a:rPr>
              <a:t>}</a:t>
            </a:r>
          </a:p>
          <a:p>
            <a:r>
              <a:rPr lang="en-US" sz="1600" dirty="0">
                <a:solidFill>
                  <a:srgbClr val="666666"/>
                </a:solidFill>
                <a:latin typeface=""/>
              </a:rPr>
              <a:t>}</a:t>
            </a:r>
          </a:p>
        </p:txBody>
      </p:sp>
      <p:pic>
        <p:nvPicPr>
          <p:cNvPr id="11" name="Picture 10" descr="Blurred motion traffic">
            <a:extLst>
              <a:ext uri="{FF2B5EF4-FFF2-40B4-BE49-F238E27FC236}">
                <a16:creationId xmlns:a16="http://schemas.microsoft.com/office/drawing/2014/main" id="{5E7FCE73-4B3D-4907-AB42-C910582F9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51" y="3054668"/>
            <a:ext cx="5499660" cy="3665545"/>
          </a:xfrm>
          <a:prstGeom prst="rect">
            <a:avLst/>
          </a:prstGeom>
        </p:spPr>
      </p:pic>
    </p:spTree>
    <p:extLst>
      <p:ext uri="{BB962C8B-B14F-4D97-AF65-F5344CB8AC3E}">
        <p14:creationId xmlns:p14="http://schemas.microsoft.com/office/powerpoint/2010/main" val="202488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888456"/>
            <a:ext cx="10515600" cy="1157288"/>
          </a:xfrm>
        </p:spPr>
        <p:txBody>
          <a:bodyPr>
            <a:normAutofit/>
          </a:bodyPr>
          <a:lstStyle/>
          <a:p>
            <a:pPr algn="ctr"/>
            <a:r>
              <a:rPr lang="en-US" dirty="0"/>
              <a:t>What fields would a specialized subclass have that a superclass wouldn’t?</a:t>
            </a:r>
          </a:p>
        </p:txBody>
      </p:sp>
    </p:spTree>
    <p:custDataLst>
      <p:tags r:id="rId1"/>
    </p:custDataLst>
    <p:extLst>
      <p:ext uri="{BB962C8B-B14F-4D97-AF65-F5344CB8AC3E}">
        <p14:creationId xmlns:p14="http://schemas.microsoft.com/office/powerpoint/2010/main" val="4081872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BC4A-2036-489C-B34F-43EE5FC95090}"/>
              </a:ext>
            </a:extLst>
          </p:cNvPr>
          <p:cNvSpPr>
            <a:spLocks noGrp="1"/>
          </p:cNvSpPr>
          <p:nvPr>
            <p:ph type="title"/>
          </p:nvPr>
        </p:nvSpPr>
        <p:spPr>
          <a:xfrm>
            <a:off x="7465052" y="407096"/>
            <a:ext cx="11018520" cy="553998"/>
          </a:xfrm>
        </p:spPr>
        <p:txBody>
          <a:bodyPr/>
          <a:lstStyle/>
          <a:p>
            <a:r>
              <a:rPr lang="en-US" dirty="0"/>
              <a:t>Airplane Class</a:t>
            </a:r>
          </a:p>
        </p:txBody>
      </p:sp>
      <p:sp>
        <p:nvSpPr>
          <p:cNvPr id="3" name="Content Placeholder 2">
            <a:extLst>
              <a:ext uri="{FF2B5EF4-FFF2-40B4-BE49-F238E27FC236}">
                <a16:creationId xmlns:a16="http://schemas.microsoft.com/office/drawing/2014/main" id="{BC09E790-7E82-476F-86C2-FA6BA353469B}"/>
              </a:ext>
            </a:extLst>
          </p:cNvPr>
          <p:cNvSpPr>
            <a:spLocks noGrp="1"/>
          </p:cNvSpPr>
          <p:nvPr>
            <p:ph idx="1"/>
          </p:nvPr>
        </p:nvSpPr>
        <p:spPr>
          <a:xfrm>
            <a:off x="321154" y="182900"/>
            <a:ext cx="15060808" cy="8518871"/>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class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Airplane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extends</a:t>
            </a:r>
            <a:r>
              <a:rPr lang="en-US" sz="1800" dirty="0">
                <a:effectLst/>
                <a:latin typeface="Courier New" panose="02070309020205020404" pitchFamily="49" charset="0"/>
                <a:ea typeface="Calibri" panose="020F0502020204030204" pitchFamily="34" charset="0"/>
                <a:cs typeface="Courier New" panose="02070309020205020404" pitchFamily="49" charset="0"/>
              </a:rPr>
              <a:t> Vehicle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boolean</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landingGear</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liftoff</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"We're already flying!"</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return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if there is enough fuel, move dx,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dy</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and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dz</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feet.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sqrt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(5280</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p>
          <a:p>
            <a:pPr marL="114300" indent="-342900">
              <a:lnSpc>
                <a:spcPct val="107000"/>
              </a:lnSpc>
              <a:spcBef>
                <a:spcPts val="0"/>
              </a:spcBef>
              <a:buFont typeface="+mj-lt"/>
              <a:buAutoNum type="arabicPeriod"/>
            </a:pPr>
            <a:r>
              <a:rPr lang="en-US" sz="1800" dirty="0">
                <a:solidFill>
                  <a:srgbClr val="666666"/>
                </a:solidFill>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landingGear</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false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"Not enough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514350" indent="-514350">
              <a:buFont typeface="+mj-lt"/>
              <a:buAutoNum type="arabicPeriod"/>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322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0730" y="1526352"/>
            <a:ext cx="9908988" cy="3160740"/>
          </a:xfrm>
          <a:prstGeom prst="rect">
            <a:avLst/>
          </a:prstGeom>
        </p:spPr>
      </p:pic>
    </p:spTree>
    <p:custDataLst>
      <p:tags r:id="rId1"/>
    </p:custDataLst>
    <p:extLst>
      <p:ext uri="{BB962C8B-B14F-4D97-AF65-F5344CB8AC3E}">
        <p14:creationId xmlns:p14="http://schemas.microsoft.com/office/powerpoint/2010/main" val="9118257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65984" y="14068"/>
            <a:ext cx="6461762" cy="6843932"/>
          </a:xfrm>
          <a:prstGeom prst="rect">
            <a:avLst/>
          </a:prstGeom>
        </p:spPr>
      </p:pic>
      <p:pic>
        <p:nvPicPr>
          <p:cNvPr id="8" name="Picture 7" descr="Clipart cartoon of bubbly &lt;strong&gt;soda&lt;/strong&gt; from Clipart: © 2015 Vital Imagery Ltd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203" y="1702191"/>
            <a:ext cx="3114690" cy="3467686"/>
          </a:xfrm>
          <a:prstGeom prst="rect">
            <a:avLst/>
          </a:prstGeom>
        </p:spPr>
      </p:pic>
    </p:spTree>
    <p:custDataLst>
      <p:tags r:id="rId1"/>
    </p:custDataLst>
    <p:extLst>
      <p:ext uri="{BB962C8B-B14F-4D97-AF65-F5344CB8AC3E}">
        <p14:creationId xmlns:p14="http://schemas.microsoft.com/office/powerpoint/2010/main" val="58281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class:</a:t>
            </a:r>
          </a:p>
        </p:txBody>
      </p:sp>
      <p:sp>
        <p:nvSpPr>
          <p:cNvPr id="3" name="Content Placeholder 2"/>
          <p:cNvSpPr>
            <a:spLocks noGrp="1"/>
          </p:cNvSpPr>
          <p:nvPr>
            <p:ph idx="1"/>
          </p:nvPr>
        </p:nvSpPr>
        <p:spPr/>
        <p:txBody>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SugarFreeDrink</a:t>
            </a:r>
            <a:r>
              <a:rPr lang="en-US" dirty="0">
                <a:latin typeface="Courier New" panose="02070309020205020404" pitchFamily="49" charset="0"/>
                <a:cs typeface="Courier New" panose="02070309020205020404" pitchFamily="49" charset="0"/>
              </a:rPr>
              <a:t> extends Drink {</a:t>
            </a:r>
          </a:p>
          <a:p>
            <a:pPr marL="0" indent="0">
              <a:buNone/>
            </a:pP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private </a:t>
            </a:r>
            <a:r>
              <a:rPr lang="en-US" dirty="0" err="1">
                <a:highlight>
                  <a:srgbClr val="FFFF00"/>
                </a:highlight>
                <a:latin typeface="Courier New" panose="02070309020205020404" pitchFamily="49" charset="0"/>
                <a:cs typeface="Courier New" panose="02070309020205020404" pitchFamily="49" charset="0"/>
              </a:rPr>
              <a:t>boolean</a:t>
            </a:r>
            <a:r>
              <a:rPr lang="en-US" dirty="0">
                <a:highlight>
                  <a:srgbClr val="FFFF00"/>
                </a:highlight>
                <a:latin typeface="Courier New" panose="02070309020205020404" pitchFamily="49" charset="0"/>
                <a:cs typeface="Courier New" panose="02070309020205020404" pitchFamily="49" charset="0"/>
              </a:rPr>
              <a:t> </a:t>
            </a:r>
            <a:r>
              <a:rPr lang="en-US" dirty="0" err="1">
                <a:highlight>
                  <a:srgbClr val="FFFF00"/>
                </a:highlight>
                <a:latin typeface="Courier New" panose="02070309020205020404" pitchFamily="49" charset="0"/>
                <a:cs typeface="Courier New" panose="02070309020205020404" pitchFamily="49" charset="0"/>
              </a:rPr>
              <a:t>hasSweetener</a:t>
            </a:r>
            <a:r>
              <a:rPr lang="en-US" dirty="0">
                <a:highlight>
                  <a:srgbClr val="FFFF00"/>
                </a:highlight>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private double </a:t>
            </a:r>
            <a:r>
              <a:rPr lang="en-US" dirty="0" err="1">
                <a:highlight>
                  <a:srgbClr val="FFFF00"/>
                </a:highlight>
                <a:latin typeface="Courier New" panose="02070309020205020404" pitchFamily="49" charset="0"/>
                <a:cs typeface="Courier New" panose="02070309020205020404" pitchFamily="49" charset="0"/>
              </a:rPr>
              <a:t>caffeineContent</a:t>
            </a:r>
            <a:r>
              <a:rPr lang="en-US" dirty="0">
                <a:highlight>
                  <a:srgbClr val="FFFF00"/>
                </a:highlight>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61758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class:</a:t>
            </a:r>
          </a:p>
        </p:txBody>
      </p:sp>
      <p:sp>
        <p:nvSpPr>
          <p:cNvPr id="3" name="Content Placeholder 2"/>
          <p:cNvSpPr>
            <a:spLocks noGrp="1"/>
          </p:cNvSpPr>
          <p:nvPr>
            <p:ph idx="1"/>
          </p:nvPr>
        </p:nvSpPr>
        <p:spPr>
          <a:xfrm>
            <a:off x="838200" y="2057399"/>
            <a:ext cx="10875682" cy="4119563"/>
          </a:xfrm>
        </p:spPr>
        <p:txBody>
          <a:bodyPr>
            <a:normAutofit/>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a:t>
            </a:r>
            <a:r>
              <a:rPr lang="en-US" sz="2400" dirty="0" err="1">
                <a:latin typeface="Courier New" panose="02070309020205020404" pitchFamily="49" charset="0"/>
                <a:cs typeface="Courier New" panose="02070309020205020404" pitchFamily="49" charset="0"/>
              </a:rPr>
              <a:t>SugarFreeDrink</a:t>
            </a:r>
            <a:r>
              <a:rPr lang="en-US" sz="2400" dirty="0">
                <a:latin typeface="Courier New" panose="02070309020205020404" pitchFamily="49" charset="0"/>
                <a:cs typeface="Courier New" panose="02070309020205020404" pitchFamily="49" charset="0"/>
              </a:rPr>
              <a:t>(String </a:t>
            </a:r>
            <a:r>
              <a:rPr lang="en-US" sz="2400" dirty="0">
                <a:highlight>
                  <a:srgbClr val="FFFF00"/>
                </a:highlight>
                <a:latin typeface="Courier New" panose="02070309020205020404" pitchFamily="49" charset="0"/>
                <a:cs typeface="Courier New" panose="02070309020205020404" pitchFamily="49" charset="0"/>
              </a:rPr>
              <a:t>name</a:t>
            </a:r>
            <a:r>
              <a:rPr lang="en-US" sz="2400" dirty="0">
                <a:latin typeface="Courier New" panose="02070309020205020404" pitchFamily="49" charset="0"/>
                <a:cs typeface="Courier New" panose="02070309020205020404" pitchFamily="49" charset="0"/>
              </a:rPr>
              <a:t>, Boolean </a:t>
            </a:r>
            <a:r>
              <a:rPr lang="en-US" sz="2400" dirty="0" err="1">
                <a:highlight>
                  <a:srgbClr val="FFFF00"/>
                </a:highlight>
                <a:latin typeface="Courier New" panose="02070309020205020404" pitchFamily="49" charset="0"/>
                <a:cs typeface="Courier New" panose="02070309020205020404" pitchFamily="49" charset="0"/>
              </a:rPr>
              <a:t>hasCarbonation</a:t>
            </a:r>
            <a:r>
              <a:rPr lang="en-US" sz="2400" dirty="0">
                <a:latin typeface="Courier New" panose="02070309020205020404" pitchFamily="49" charset="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boolean</a:t>
            </a:r>
            <a:r>
              <a:rPr lang="en-US" sz="2400" dirty="0">
                <a:latin typeface="Courier New" panose="02070309020205020404" pitchFamily="49" charset="0"/>
                <a:cs typeface="Courier New" panose="02070309020205020404" pitchFamily="49" charset="0"/>
              </a:rPr>
              <a:t> h, double c) {</a:t>
            </a:r>
          </a:p>
          <a:p>
            <a:pPr marL="0" indent="0">
              <a:buNone/>
            </a:pPr>
            <a:endParaRPr lang="en-US" sz="2400" dirty="0">
              <a:highlight>
                <a:srgbClr val="FFFF00"/>
              </a:highlight>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a:highlight>
                  <a:srgbClr val="FFFF00"/>
                </a:highlight>
                <a:latin typeface="Courier New" panose="02070309020205020404" pitchFamily="49" charset="0"/>
                <a:cs typeface="Courier New" panose="02070309020205020404" pitchFamily="49" charset="0"/>
              </a:rPr>
              <a:t>super</a:t>
            </a:r>
            <a:r>
              <a:rPr lang="en-US" sz="2400" dirty="0">
                <a:latin typeface="Courier New" panose="02070309020205020404" pitchFamily="49" charset="0"/>
                <a:cs typeface="Courier New" panose="02070309020205020404" pitchFamily="49" charset="0"/>
              </a:rPr>
              <a:t>(name, </a:t>
            </a:r>
            <a:r>
              <a:rPr lang="en-US" sz="2400" dirty="0" err="1">
                <a:latin typeface="Courier New" panose="02070309020205020404" pitchFamily="49" charset="0"/>
                <a:cs typeface="Courier New" panose="02070309020205020404" pitchFamily="49" charset="0"/>
              </a:rPr>
              <a:t>hasCarbonation</a:t>
            </a:r>
            <a:r>
              <a:rPr lang="en-US" sz="2400" dirty="0">
                <a:latin typeface="Courier New" panose="02070309020205020404" pitchFamily="49" charset="0"/>
                <a:cs typeface="Courier New" panose="02070309020205020404" pitchFamily="49" charset="0"/>
              </a:rPr>
              <a:t>, 0.0); </a:t>
            </a:r>
            <a:r>
              <a:rPr lang="en-US" sz="2400" dirty="0">
                <a:solidFill>
                  <a:schemeClr val="accent6"/>
                </a:solidFill>
                <a:latin typeface="Courier New" panose="02070309020205020404" pitchFamily="49" charset="0"/>
                <a:cs typeface="Courier New" panose="02070309020205020404" pitchFamily="49" charset="0"/>
              </a:rPr>
              <a:t>//Superclass’</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hasSweetener</a:t>
            </a:r>
            <a:r>
              <a:rPr lang="en-US" sz="2400" dirty="0">
                <a:latin typeface="Courier New" panose="02070309020205020404" pitchFamily="49" charset="0"/>
                <a:cs typeface="Courier New" panose="02070309020205020404" pitchFamily="49" charset="0"/>
              </a:rPr>
              <a:t> = h;</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caffieneContent</a:t>
            </a:r>
            <a:r>
              <a:rPr lang="en-US" sz="2400" dirty="0">
                <a:latin typeface="Courier New" panose="02070309020205020404" pitchFamily="49" charset="0"/>
                <a:cs typeface="Courier New" panose="02070309020205020404" pitchFamily="49" charset="0"/>
              </a:rPr>
              <a:t> = c;</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48352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methods:</a:t>
            </a:r>
          </a:p>
        </p:txBody>
      </p:sp>
      <p:sp>
        <p:nvSpPr>
          <p:cNvPr id="3" name="Content Placeholder 2"/>
          <p:cNvSpPr>
            <a:spLocks noGrp="1"/>
          </p:cNvSpPr>
          <p:nvPr>
            <p:ph idx="1"/>
          </p:nvPr>
        </p:nvSpPr>
        <p:spPr/>
        <p:txBody>
          <a:bodyPr>
            <a:normAutofit fontScale="25000" lnSpcReduction="20000"/>
          </a:bodyPr>
          <a:lstStyle/>
          <a:p>
            <a:pPr marL="0" indent="0">
              <a:buNone/>
            </a:pPr>
            <a:r>
              <a:rPr lang="en-US" sz="11200" dirty="0">
                <a:latin typeface="Courier New" panose="02070309020205020404" pitchFamily="49" charset="0"/>
                <a:cs typeface="Courier New" panose="02070309020205020404" pitchFamily="49" charset="0"/>
              </a:rPr>
              <a:t>public void </a:t>
            </a:r>
            <a:r>
              <a:rPr lang="en-US" sz="11200" dirty="0" err="1">
                <a:latin typeface="Courier New" panose="02070309020205020404" pitchFamily="49" charset="0"/>
                <a:cs typeface="Courier New" panose="02070309020205020404" pitchFamily="49" charset="0"/>
              </a:rPr>
              <a:t>printWarningLabel</a:t>
            </a: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	if(</a:t>
            </a:r>
            <a:r>
              <a:rPr lang="en-US" sz="11200" dirty="0" err="1">
                <a:latin typeface="Courier New" panose="02070309020205020404" pitchFamily="49" charset="0"/>
                <a:cs typeface="Courier New" panose="02070309020205020404" pitchFamily="49" charset="0"/>
              </a:rPr>
              <a:t>hasSweetener</a:t>
            </a: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		</a:t>
            </a:r>
            <a:r>
              <a:rPr lang="en-US" sz="11200" dirty="0" err="1">
                <a:latin typeface="Courier New" panose="02070309020205020404" pitchFamily="49" charset="0"/>
                <a:cs typeface="Courier New" panose="02070309020205020404" pitchFamily="49" charset="0"/>
              </a:rPr>
              <a:t>System.out.println</a:t>
            </a:r>
            <a:r>
              <a:rPr lang="en-US" sz="11200" dirty="0">
                <a:latin typeface="Courier New" panose="02070309020205020404" pitchFamily="49" charset="0"/>
                <a:cs typeface="Courier New" panose="02070309020205020404" pitchFamily="49" charset="0"/>
              </a:rPr>
              <a:t>(“This drink is not safe for</a:t>
            </a:r>
          </a:p>
          <a:p>
            <a:pPr marL="0" indent="0">
              <a:buNone/>
            </a:pPr>
            <a:r>
              <a:rPr lang="en-US" sz="11200" dirty="0">
                <a:latin typeface="Courier New" panose="02070309020205020404" pitchFamily="49" charset="0"/>
                <a:cs typeface="Courier New" panose="02070309020205020404" pitchFamily="49" charset="0"/>
              </a:rPr>
              <a:t>			+ </a:t>
            </a:r>
            <a:r>
              <a:rPr lang="en-US" sz="11200" dirty="0" err="1">
                <a:latin typeface="Courier New" panose="02070309020205020404" pitchFamily="49" charset="0"/>
                <a:cs typeface="Courier New" panose="02070309020205020404" pitchFamily="49" charset="0"/>
              </a:rPr>
              <a:t>Phenylketonurics</a:t>
            </a:r>
            <a:r>
              <a:rPr lang="en-US" sz="11200" dirty="0">
                <a:latin typeface="Courier New" panose="02070309020205020404" pitchFamily="49" charset="0"/>
                <a:cs typeface="Courier New" panose="02070309020205020404" pitchFamily="49" charset="0"/>
              </a:rPr>
              <a:t>.”);</a:t>
            </a:r>
          </a:p>
          <a:p>
            <a:pPr marL="0" indent="0">
              <a:buNone/>
            </a:pPr>
            <a:r>
              <a:rPr lang="en-US" sz="11200" dirty="0">
                <a:latin typeface="Courier New" panose="02070309020205020404" pitchFamily="49" charset="0"/>
                <a:cs typeface="Courier New" panose="02070309020205020404" pitchFamily="49" charset="0"/>
              </a:rPr>
              <a:t>	} else {</a:t>
            </a:r>
          </a:p>
          <a:p>
            <a:pPr marL="0" indent="0">
              <a:buNone/>
            </a:pPr>
            <a:r>
              <a:rPr lang="en-US" sz="11200" dirty="0">
                <a:latin typeface="Courier New" panose="02070309020205020404" pitchFamily="49" charset="0"/>
                <a:cs typeface="Courier New" panose="02070309020205020404" pitchFamily="49" charset="0"/>
              </a:rPr>
              <a:t>		</a:t>
            </a:r>
            <a:r>
              <a:rPr lang="en-US" sz="11200" dirty="0" err="1">
                <a:latin typeface="Courier New" panose="02070309020205020404" pitchFamily="49" charset="0"/>
                <a:cs typeface="Courier New" panose="02070309020205020404" pitchFamily="49" charset="0"/>
              </a:rPr>
              <a:t>System.out.println</a:t>
            </a:r>
            <a:r>
              <a:rPr lang="en-US" sz="11200" dirty="0">
                <a:latin typeface="Courier New" panose="02070309020205020404" pitchFamily="49" charset="0"/>
                <a:cs typeface="Courier New" panose="02070309020205020404" pitchFamily="49" charset="0"/>
              </a:rPr>
              <a:t>(“This drink contains no</a:t>
            </a:r>
          </a:p>
          <a:p>
            <a:pPr marL="0" indent="0">
              <a:buNone/>
            </a:pPr>
            <a:r>
              <a:rPr lang="en-US" sz="11200" dirty="0">
                <a:latin typeface="Courier New" panose="02070309020205020404" pitchFamily="49" charset="0"/>
                <a:cs typeface="Courier New" panose="02070309020205020404" pitchFamily="49" charset="0"/>
              </a:rPr>
              <a:t>			+ artificial sweeteners.”);</a:t>
            </a:r>
          </a:p>
          <a:p>
            <a:pPr marL="0" indent="0">
              <a:buNone/>
            </a:pP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219558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270710"/>
            <a:ext cx="9144000" cy="2387600"/>
          </a:xfrm>
        </p:spPr>
        <p:txBody>
          <a:bodyPr/>
          <a:lstStyle/>
          <a:p>
            <a:r>
              <a:rPr lang="en-US" dirty="0"/>
              <a:t>Worksheet 6.1: Posters</a:t>
            </a:r>
          </a:p>
        </p:txBody>
      </p:sp>
    </p:spTree>
    <p:custDataLst>
      <p:tags r:id="rId1"/>
    </p:custDataLst>
    <p:extLst>
      <p:ext uri="{BB962C8B-B14F-4D97-AF65-F5344CB8AC3E}">
        <p14:creationId xmlns:p14="http://schemas.microsoft.com/office/powerpoint/2010/main" val="37080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9840"/>
            <a:ext cx="10515600" cy="1157288"/>
          </a:xfrm>
        </p:spPr>
        <p:txBody>
          <a:bodyPr>
            <a:normAutofit/>
          </a:bodyPr>
          <a:lstStyle/>
          <a:p>
            <a:pPr algn="ctr"/>
            <a:r>
              <a:rPr lang="en-US" sz="5400" dirty="0"/>
              <a:t>Quiz </a:t>
            </a:r>
            <a:r>
              <a:rPr lang="en-US" sz="6000" dirty="0"/>
              <a:t>6.1</a:t>
            </a:r>
            <a:endParaRPr lang="en-US" sz="5400" dirty="0"/>
          </a:p>
        </p:txBody>
      </p:sp>
    </p:spTree>
    <p:custDataLst>
      <p:tags r:id="rId1"/>
    </p:custDataLst>
    <p:extLst>
      <p:ext uri="{BB962C8B-B14F-4D97-AF65-F5344CB8AC3E}">
        <p14:creationId xmlns:p14="http://schemas.microsoft.com/office/powerpoint/2010/main" val="419136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9.2 up to “</a:t>
            </a:r>
            <a:r>
              <a:rPr lang="en-US" dirty="0" err="1"/>
              <a:t>DividendStock</a:t>
            </a:r>
            <a:r>
              <a:rPr lang="en-US" dirty="0"/>
              <a:t> Behavior” </a:t>
            </a:r>
          </a:p>
          <a:p>
            <a:pPr marL="0" indent="0">
              <a:buNone/>
            </a:pPr>
            <a:endParaRPr lang="en-US" dirty="0"/>
          </a:p>
          <a:p>
            <a:pPr marL="0" indent="0">
              <a:buNone/>
            </a:pPr>
            <a:r>
              <a:rPr lang="en-US" dirty="0"/>
              <a:t>Collect images that represent instances of the classes created for in-class poster project.</a:t>
            </a:r>
          </a:p>
        </p:txBody>
      </p:sp>
    </p:spTree>
    <p:custDataLst>
      <p:tags r:id="rId1"/>
    </p:custDataLst>
    <p:extLst>
      <p:ext uri="{BB962C8B-B14F-4D97-AF65-F5344CB8AC3E}">
        <p14:creationId xmlns:p14="http://schemas.microsoft.com/office/powerpoint/2010/main" val="1647426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8538"/>
            <a:ext cx="9144000" cy="2387600"/>
          </a:xfrm>
        </p:spPr>
        <p:txBody>
          <a:bodyPr/>
          <a:lstStyle/>
          <a:p>
            <a:r>
              <a:rPr lang="en-US" dirty="0"/>
              <a:t>Overriding Methods &amp; Accessing Inherited Code</a:t>
            </a:r>
          </a:p>
        </p:txBody>
      </p:sp>
      <p:sp>
        <p:nvSpPr>
          <p:cNvPr id="3" name="Subtitle 2"/>
          <p:cNvSpPr>
            <a:spLocks noGrp="1"/>
          </p:cNvSpPr>
          <p:nvPr>
            <p:ph type="subTitle" idx="1"/>
          </p:nvPr>
        </p:nvSpPr>
        <p:spPr>
          <a:xfrm>
            <a:off x="1524000" y="3938213"/>
            <a:ext cx="9144000" cy="1655762"/>
          </a:xfrm>
        </p:spPr>
        <p:txBody>
          <a:bodyPr/>
          <a:lstStyle/>
          <a:p>
            <a:r>
              <a:rPr lang="en-US" dirty="0"/>
              <a:t>[ 6.02 ] [ Today’s Date ] [ Instructor Name ]</a:t>
            </a:r>
          </a:p>
        </p:txBody>
      </p:sp>
    </p:spTree>
    <p:custDataLst>
      <p:tags r:id="rId1"/>
    </p:custDataLst>
    <p:extLst>
      <p:ext uri="{BB962C8B-B14F-4D97-AF65-F5344CB8AC3E}">
        <p14:creationId xmlns:p14="http://schemas.microsoft.com/office/powerpoint/2010/main" val="205049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12"/>
            <a:ext cx="10515600" cy="1157288"/>
          </a:xfrm>
        </p:spPr>
        <p:txBody>
          <a:bodyPr>
            <a:normAutofit/>
          </a:bodyPr>
          <a:lstStyle/>
          <a:p>
            <a:r>
              <a:rPr lang="en-US" dirty="0"/>
              <a:t>Why is it useful to inherit methods?</a:t>
            </a:r>
          </a:p>
        </p:txBody>
      </p:sp>
    </p:spTree>
    <p:custDataLst>
      <p:tags r:id="rId1"/>
    </p:custDataLst>
    <p:extLst>
      <p:ext uri="{BB962C8B-B14F-4D97-AF65-F5344CB8AC3E}">
        <p14:creationId xmlns:p14="http://schemas.microsoft.com/office/powerpoint/2010/main" val="266533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12"/>
            <a:ext cx="10515600" cy="1157288"/>
          </a:xfrm>
        </p:spPr>
        <p:txBody>
          <a:bodyPr>
            <a:normAutofit/>
          </a:bodyPr>
          <a:lstStyle/>
          <a:p>
            <a:r>
              <a:rPr lang="en-US" dirty="0"/>
              <a:t>When might we not want inherited methods?</a:t>
            </a:r>
          </a:p>
        </p:txBody>
      </p:sp>
    </p:spTree>
    <p:custDataLst>
      <p:tags r:id="rId1"/>
    </p:custDataLst>
    <p:extLst>
      <p:ext uri="{BB962C8B-B14F-4D97-AF65-F5344CB8AC3E}">
        <p14:creationId xmlns:p14="http://schemas.microsoft.com/office/powerpoint/2010/main" val="319246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4047" y="1640259"/>
            <a:ext cx="9520518" cy="3036273"/>
          </a:xfrm>
          <a:prstGeom prst="rect">
            <a:avLst/>
          </a:prstGeom>
        </p:spPr>
      </p:pic>
    </p:spTree>
    <p:custDataLst>
      <p:tags r:id="rId1"/>
    </p:custDataLst>
    <p:extLst>
      <p:ext uri="{BB962C8B-B14F-4D97-AF65-F5344CB8AC3E}">
        <p14:creationId xmlns:p14="http://schemas.microsoft.com/office/powerpoint/2010/main" val="8905343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Inherited methods can be different</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Subclass </a:t>
            </a:r>
            <a:r>
              <a:rPr lang="en-US" dirty="0" err="1">
                <a:latin typeface="Courier New" panose="02070309020205020404" pitchFamily="49" charset="0"/>
                <a:cs typeface="Courier New" panose="02070309020205020404" pitchFamily="49" charset="0"/>
              </a:rPr>
              <a:t>FootballPlayer</a:t>
            </a:r>
            <a:r>
              <a:rPr lang="en-US" dirty="0"/>
              <a:t> may have a different </a:t>
            </a:r>
            <a:r>
              <a:rPr lang="en-US" dirty="0">
                <a:latin typeface="Courier New" panose="02070309020205020404" pitchFamily="49" charset="0"/>
                <a:cs typeface="Courier New" panose="02070309020205020404" pitchFamily="49" charset="0"/>
              </a:rPr>
              <a:t>throwing</a:t>
            </a:r>
            <a:r>
              <a:rPr lang="en-US" dirty="0"/>
              <a:t> method than superclass </a:t>
            </a:r>
            <a:r>
              <a:rPr lang="en-US" dirty="0">
                <a:latin typeface="Courier New" panose="02070309020205020404" pitchFamily="49" charset="0"/>
                <a:cs typeface="Courier New" panose="02070309020205020404" pitchFamily="49" charset="0"/>
              </a:rPr>
              <a:t>Athlete</a:t>
            </a:r>
            <a:r>
              <a:rPr lang="en-US" dirty="0"/>
              <a:t>.</a:t>
            </a:r>
          </a:p>
          <a:p>
            <a:pPr marL="0" indent="0">
              <a:buNone/>
            </a:pPr>
            <a:endParaRPr lang="en-US" dirty="0"/>
          </a:p>
          <a:p>
            <a:pPr marL="0" indent="0">
              <a:buNone/>
            </a:pPr>
            <a:r>
              <a:rPr lang="en-US" dirty="0"/>
              <a:t>Subclass </a:t>
            </a:r>
            <a:r>
              <a:rPr lang="en-US" dirty="0" err="1">
                <a:latin typeface="Courier New" panose="02070309020205020404" pitchFamily="49" charset="0"/>
                <a:cs typeface="Courier New" panose="02070309020205020404" pitchFamily="49" charset="0"/>
              </a:rPr>
              <a:t>SoccerPlayer</a:t>
            </a:r>
            <a:r>
              <a:rPr lang="en-US" dirty="0"/>
              <a:t> may even ignore the method (design choice, soccer players cannot throw!)</a:t>
            </a:r>
          </a:p>
        </p:txBody>
      </p:sp>
    </p:spTree>
    <p:custDataLst>
      <p:tags r:id="rId1"/>
    </p:custDataLst>
    <p:extLst>
      <p:ext uri="{BB962C8B-B14F-4D97-AF65-F5344CB8AC3E}">
        <p14:creationId xmlns:p14="http://schemas.microsoft.com/office/powerpoint/2010/main" val="49036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5C97-9863-45D6-AAA4-5294005E950E}"/>
              </a:ext>
            </a:extLst>
          </p:cNvPr>
          <p:cNvSpPr>
            <a:spLocks noGrp="1"/>
          </p:cNvSpPr>
          <p:nvPr>
            <p:ph type="title"/>
          </p:nvPr>
        </p:nvSpPr>
        <p:spPr>
          <a:xfrm>
            <a:off x="8091354" y="269310"/>
            <a:ext cx="11018520" cy="553998"/>
          </a:xfrm>
        </p:spPr>
        <p:txBody>
          <a:bodyPr/>
          <a:lstStyle/>
          <a:p>
            <a:r>
              <a:rPr lang="en-US" dirty="0"/>
              <a:t>Submarine Class</a:t>
            </a:r>
          </a:p>
        </p:txBody>
      </p:sp>
      <p:sp>
        <p:nvSpPr>
          <p:cNvPr id="3" name="Content Placeholder 2">
            <a:extLst>
              <a:ext uri="{FF2B5EF4-FFF2-40B4-BE49-F238E27FC236}">
                <a16:creationId xmlns:a16="http://schemas.microsoft.com/office/drawing/2014/main" id="{6F06C711-5B54-4553-9D3E-0B9C4C9C5C5D}"/>
              </a:ext>
            </a:extLst>
          </p:cNvPr>
          <p:cNvSpPr>
            <a:spLocks noGrp="1"/>
          </p:cNvSpPr>
          <p:nvPr>
            <p:ph idx="1"/>
          </p:nvPr>
        </p:nvSpPr>
        <p:spPr>
          <a:xfrm>
            <a:off x="271050" y="454709"/>
            <a:ext cx="11018520" cy="6057043"/>
          </a:xfrm>
        </p:spPr>
        <p:txBody>
          <a:bodyPr/>
          <a:lstStyle/>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Submarine</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extends</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Vehicle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private</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zCord</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move</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i="1" dirty="0">
                <a:solidFill>
                  <a:srgbClr val="408080"/>
                </a:solidFill>
                <a:effectLst/>
                <a:latin typeface="Courier New" panose="02070309020205020404" pitchFamily="49" charset="0"/>
                <a:ea typeface="Times New Roman" panose="02020603050405020304" pitchFamily="18" charset="0"/>
                <a:cs typeface="Times New Roman" panose="02020603050405020304" pitchFamily="18" charset="0"/>
              </a:rPr>
              <a:t>// Nuclear subs don't really run out of fuel so no need to check.</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xCord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yCord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move</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dz</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xCord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yCord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zCord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dz</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3042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B6A-CB81-4141-B08E-9EF6196C56EA}"/>
              </a:ext>
            </a:extLst>
          </p:cNvPr>
          <p:cNvSpPr>
            <a:spLocks noGrp="1"/>
          </p:cNvSpPr>
          <p:nvPr>
            <p:ph type="title"/>
          </p:nvPr>
        </p:nvSpPr>
        <p:spPr>
          <a:xfrm>
            <a:off x="7991145" y="594986"/>
            <a:ext cx="11018520" cy="553998"/>
          </a:xfrm>
        </p:spPr>
        <p:txBody>
          <a:bodyPr/>
          <a:lstStyle/>
          <a:p>
            <a:r>
              <a:rPr lang="en-US" dirty="0" err="1"/>
              <a:t>HybridCar</a:t>
            </a:r>
            <a:r>
              <a:rPr lang="en-US" dirty="0"/>
              <a:t> Class</a:t>
            </a:r>
          </a:p>
        </p:txBody>
      </p:sp>
      <p:sp>
        <p:nvSpPr>
          <p:cNvPr id="3" name="Content Placeholder 2">
            <a:extLst>
              <a:ext uri="{FF2B5EF4-FFF2-40B4-BE49-F238E27FC236}">
                <a16:creationId xmlns:a16="http://schemas.microsoft.com/office/drawing/2014/main" id="{8490B869-D3A8-4937-B342-53A3B8CAA34C}"/>
              </a:ext>
            </a:extLst>
          </p:cNvPr>
          <p:cNvSpPr>
            <a:spLocks noGrp="1"/>
          </p:cNvSpPr>
          <p:nvPr>
            <p:ph idx="1"/>
          </p:nvPr>
        </p:nvSpPr>
        <p:spPr>
          <a:xfrm>
            <a:off x="586740" y="746571"/>
            <a:ext cx="14106290" cy="6250557"/>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class</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HybridCar</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extends</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Car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private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private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batteryPerMile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move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If the battery is charged use it, otherwise use the fuel.</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distance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sqrt</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pow</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2)</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pow</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distance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(5280</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batteryPerMile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xCord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yCord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else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super</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move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11159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9144000" cy="2387600"/>
          </a:xfrm>
        </p:spPr>
        <p:txBody>
          <a:bodyPr>
            <a:normAutofit/>
          </a:bodyPr>
          <a:lstStyle/>
          <a:p>
            <a:r>
              <a:rPr lang="en-US" sz="4800" dirty="0"/>
              <a:t>Overloading vs Overriding</a:t>
            </a:r>
          </a:p>
        </p:txBody>
      </p:sp>
    </p:spTree>
    <p:custDataLst>
      <p:tags r:id="rId1"/>
    </p:custDataLst>
    <p:extLst>
      <p:ext uri="{BB962C8B-B14F-4D97-AF65-F5344CB8AC3E}">
        <p14:creationId xmlns:p14="http://schemas.microsoft.com/office/powerpoint/2010/main" val="3542029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p:txBody>
          <a:bodyPr>
            <a:normAutofit fontScale="85000" lnSpcReduction="20000"/>
          </a:bodyPr>
          <a:lstStyle/>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SugarFreeDrink</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(“Yuck, this tastes terrible!”)</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94420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a:xfrm>
            <a:off x="838200" y="2057399"/>
            <a:ext cx="10515600" cy="4545107"/>
          </a:xfrm>
        </p:spPr>
        <p:txBody>
          <a:bodyPr>
            <a:normAutofit/>
          </a:bodyPr>
          <a:lstStyle/>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if (ounces &lt; gulp) {</a:t>
            </a:r>
          </a:p>
          <a:p>
            <a:pPr marL="0" indent="0">
              <a:buNone/>
            </a:pPr>
            <a:r>
              <a:rPr lang="en-US" sz="2400" dirty="0">
                <a:latin typeface="Courier New" panose="02070309020205020404" pitchFamily="49" charset="0"/>
                <a:cs typeface="Courier New" panose="02070309020205020404" pitchFamily="49" charset="0"/>
              </a:rPr>
              <a:t>		throw new </a:t>
            </a:r>
            <a:r>
              <a:rPr lang="en-US" sz="2400" dirty="0" err="1">
                <a:latin typeface="Courier New" panose="02070309020205020404" pitchFamily="49" charset="0"/>
                <a:cs typeface="Courier New" panose="02070309020205020404" pitchFamily="49" charset="0"/>
              </a:rPr>
              <a:t>IllegalArgumentException</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 else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(“Glug, glug, glug!”);</a:t>
            </a:r>
          </a:p>
          <a:p>
            <a:pPr marL="0" indent="0">
              <a:buNone/>
            </a:pPr>
            <a:r>
              <a:rPr lang="en-US" sz="2400" dirty="0">
                <a:latin typeface="Courier New" panose="02070309020205020404" pitchFamily="49" charset="0"/>
                <a:cs typeface="Courier New" panose="02070309020205020404" pitchFamily="49" charset="0"/>
              </a:rPr>
              <a:t>		ounces -= gulp;</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(“You have “ + ounces + “oz.</a:t>
            </a:r>
          </a:p>
          <a:p>
            <a:pPr marL="0" indent="0">
              <a:buNone/>
            </a:pPr>
            <a:r>
              <a:rPr lang="en-US" sz="2400" dirty="0">
                <a:latin typeface="Courier New" panose="02070309020205020404" pitchFamily="49" charset="0"/>
                <a:cs typeface="Courier New" panose="02070309020205020404" pitchFamily="49" charset="0"/>
              </a:rPr>
              <a:t>			+ of drink left.”);</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9759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p:txBody>
          <a:bodyPr>
            <a:normAutofit fontScale="70000" lnSpcReduction="20000"/>
          </a:bodyPr>
          <a:lstStyle/>
          <a:p>
            <a:pPr marL="0" indent="0">
              <a:buNone/>
            </a:pPr>
            <a:r>
              <a:rPr lang="en-US" sz="2400" dirty="0">
                <a:latin typeface="Courier New" panose="02070309020205020404" pitchFamily="49" charset="0"/>
                <a:cs typeface="Courier New" panose="02070309020205020404" pitchFamily="49" charset="0"/>
              </a:rPr>
              <a:t>//new chug method, </a:t>
            </a:r>
            <a:r>
              <a:rPr lang="en-US" sz="2400" dirty="0" err="1">
                <a:latin typeface="Courier New" panose="02070309020205020404" pitchFamily="49" charset="0"/>
                <a:cs typeface="Courier New" panose="02070309020205020404" pitchFamily="49" charset="0"/>
              </a:rPr>
              <a:t>SugarFreeDrink</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(“Yuck, this tasted terrible!”);</a:t>
            </a:r>
          </a:p>
          <a:p>
            <a:pPr marL="0" indent="0">
              <a:buNone/>
            </a:pPr>
            <a:r>
              <a:rPr lang="en-US" sz="2400" dirty="0">
                <a:latin typeface="Courier New" panose="02070309020205020404" pitchFamily="49" charset="0"/>
                <a:cs typeface="Courier New" panose="02070309020205020404" pitchFamily="49" charset="0"/>
              </a:rPr>
              <a:t>	</a:t>
            </a:r>
            <a:r>
              <a:rPr lang="en-US" sz="2400" dirty="0" err="1">
                <a:highlight>
                  <a:srgbClr val="FFFF00"/>
                </a:highlight>
                <a:latin typeface="Courier New" panose="02070309020205020404" pitchFamily="49" charset="0"/>
                <a:cs typeface="Courier New" panose="02070309020205020404" pitchFamily="49" charset="0"/>
              </a:rPr>
              <a:t>super.chug</a:t>
            </a:r>
            <a:r>
              <a:rPr lang="en-US" sz="2400" dirty="0">
                <a:highlight>
                  <a:srgbClr val="FFFF00"/>
                </a:highlight>
                <a:latin typeface="Courier New" panose="02070309020205020404" pitchFamily="49" charset="0"/>
                <a:cs typeface="Courier New" panose="02070309020205020404" pitchFamily="49" charset="0"/>
              </a:rPr>
              <a:t>(gulp);</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68427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5559"/>
            <a:ext cx="10515600" cy="1157288"/>
          </a:xfrm>
        </p:spPr>
        <p:txBody>
          <a:bodyPr/>
          <a:lstStyle/>
          <a:p>
            <a:r>
              <a:rPr lang="en-US" dirty="0"/>
              <a:t>How do we access encapsulated information?</a:t>
            </a:r>
          </a:p>
        </p:txBody>
      </p:sp>
    </p:spTree>
    <p:custDataLst>
      <p:tags r:id="rId1"/>
    </p:custDataLst>
    <p:extLst>
      <p:ext uri="{BB962C8B-B14F-4D97-AF65-F5344CB8AC3E}">
        <p14:creationId xmlns:p14="http://schemas.microsoft.com/office/powerpoint/2010/main" val="2400909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4EE6-5F48-476B-8ED6-2107F4AD0DAF}"/>
              </a:ext>
            </a:extLst>
          </p:cNvPr>
          <p:cNvSpPr>
            <a:spLocks noGrp="1"/>
          </p:cNvSpPr>
          <p:nvPr>
            <p:ph type="title"/>
          </p:nvPr>
        </p:nvSpPr>
        <p:spPr/>
        <p:txBody>
          <a:bodyPr/>
          <a:lstStyle/>
          <a:p>
            <a:r>
              <a:rPr lang="en-US" dirty="0"/>
              <a:t>Get and Set Methods</a:t>
            </a:r>
          </a:p>
        </p:txBody>
      </p:sp>
      <p:sp>
        <p:nvSpPr>
          <p:cNvPr id="4" name="Rectangle 1">
            <a:extLst>
              <a:ext uri="{FF2B5EF4-FFF2-40B4-BE49-F238E27FC236}">
                <a16:creationId xmlns:a16="http://schemas.microsoft.com/office/drawing/2014/main" id="{4A12BB64-0198-43FD-8574-BEB9EAF8E8ED}"/>
              </a:ext>
            </a:extLst>
          </p:cNvPr>
          <p:cNvSpPr>
            <a:spLocks noGrp="1" noChangeArrowheads="1"/>
          </p:cNvSpPr>
          <p:nvPr>
            <p:ph idx="1"/>
          </p:nvPr>
        </p:nvSpPr>
        <p:spPr bwMode="auto">
          <a:xfrm>
            <a:off x="588263" y="1297945"/>
            <a:ext cx="4503156" cy="35369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xCord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yCord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getFuel</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fuelGallons</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837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urier New" panose="02070309020205020404" pitchFamily="49" charset="0"/>
                <a:cs typeface="Courier New" panose="02070309020205020404" pitchFamily="49" charset="0"/>
              </a:rPr>
              <a:t>get</a:t>
            </a:r>
            <a:r>
              <a:rPr lang="en-US" dirty="0"/>
              <a:t> methods:</a:t>
            </a:r>
          </a:p>
        </p:txBody>
      </p:sp>
      <p:sp>
        <p:nvSpPr>
          <p:cNvPr id="3" name="Content Placeholder 2"/>
          <p:cNvSpPr>
            <a:spLocks noGrp="1"/>
          </p:cNvSpPr>
          <p:nvPr>
            <p:ph idx="1"/>
          </p:nvPr>
        </p:nvSpPr>
        <p:spPr/>
        <p:txBody>
          <a:bodyPr>
            <a:normAutofit fontScale="55000" lnSpcReduction="20000"/>
          </a:bodyPr>
          <a:lstStyle/>
          <a:p>
            <a:pPr marL="0" indent="0">
              <a:buNone/>
            </a:pPr>
            <a:r>
              <a:rPr lang="en-US" sz="2400" dirty="0">
                <a:latin typeface="Courier New" panose="02070309020205020404" pitchFamily="49" charset="0"/>
                <a:cs typeface="Courier New" panose="02070309020205020404" pitchFamily="49" charset="0"/>
              </a:rPr>
              <a:t>public double </a:t>
            </a:r>
            <a:r>
              <a:rPr lang="en-US" sz="2400" dirty="0" err="1">
                <a:highlight>
                  <a:srgbClr val="FFFF00"/>
                </a:highlight>
                <a:latin typeface="Courier New" panose="02070309020205020404" pitchFamily="49" charset="0"/>
                <a:cs typeface="Courier New" panose="02070309020205020404" pitchFamily="49" charset="0"/>
              </a:rPr>
              <a:t>getName</a:t>
            </a:r>
            <a:r>
              <a:rPr lang="en-US" sz="2400" dirty="0">
                <a:highlight>
                  <a:srgbClr val="FFFF00"/>
                </a:highlight>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 	</a:t>
            </a:r>
            <a:r>
              <a:rPr lang="en-US" sz="2400" dirty="0">
                <a:solidFill>
                  <a:schemeClr val="accent6"/>
                </a:solidFill>
                <a:latin typeface="Courier New" panose="02070309020205020404" pitchFamily="49" charset="0"/>
                <a:cs typeface="Courier New" panose="02070309020205020404" pitchFamily="49" charset="0"/>
              </a:rPr>
              <a:t>//written in superclass</a:t>
            </a:r>
          </a:p>
          <a:p>
            <a:pPr marL="0" indent="0">
              <a:buNone/>
            </a:pPr>
            <a:r>
              <a:rPr lang="en-US" sz="2400" dirty="0">
                <a:latin typeface="Courier New" panose="02070309020205020404" pitchFamily="49" charset="0"/>
                <a:cs typeface="Courier New" panose="02070309020205020404" pitchFamily="49" charset="0"/>
              </a:rPr>
              <a:t>	return name;</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advertising()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(“Avoid the extra calories by 	drinking delicious “ + </a:t>
            </a:r>
            <a:r>
              <a:rPr lang="en-US" sz="2400" dirty="0" err="1">
                <a:highlight>
                  <a:srgbClr val="FFFF00"/>
                </a:highlight>
                <a:latin typeface="Courier New" panose="02070309020205020404" pitchFamily="49" charset="0"/>
                <a:cs typeface="Courier New" panose="02070309020205020404" pitchFamily="49" charset="0"/>
              </a:rPr>
              <a:t>getName</a:t>
            </a:r>
            <a:r>
              <a:rPr lang="en-US" sz="2400" dirty="0">
                <a:highlight>
                  <a:srgbClr val="FFFF00"/>
                </a:highlight>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 “every day!!”);</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68811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4445" y="1518023"/>
            <a:ext cx="10781626" cy="3407023"/>
          </a:xfrm>
          <a:prstGeom prst="rect">
            <a:avLst/>
          </a:prstGeom>
        </p:spPr>
      </p:pic>
    </p:spTree>
    <p:custDataLst>
      <p:tags r:id="rId1"/>
    </p:custDataLst>
    <p:extLst>
      <p:ext uri="{BB962C8B-B14F-4D97-AF65-F5344CB8AC3E}">
        <p14:creationId xmlns:p14="http://schemas.microsoft.com/office/powerpoint/2010/main" val="38313184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9006"/>
            <a:ext cx="10515600" cy="1157288"/>
          </a:xfrm>
        </p:spPr>
        <p:txBody>
          <a:bodyPr>
            <a:normAutofit/>
          </a:bodyPr>
          <a:lstStyle/>
          <a:p>
            <a:pPr algn="ctr"/>
            <a:r>
              <a:rPr lang="en-US" sz="4800" dirty="0"/>
              <a:t>Worksheet</a:t>
            </a:r>
          </a:p>
        </p:txBody>
      </p:sp>
    </p:spTree>
    <p:custDataLst>
      <p:tags r:id="rId1"/>
    </p:custDataLst>
    <p:extLst>
      <p:ext uri="{BB962C8B-B14F-4D97-AF65-F5344CB8AC3E}">
        <p14:creationId xmlns:p14="http://schemas.microsoft.com/office/powerpoint/2010/main" val="3816643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9.2 up to “The Object Class” </a:t>
            </a:r>
          </a:p>
          <a:p>
            <a:pPr marL="0" indent="0">
              <a:buNone/>
            </a:pPr>
            <a:endParaRPr lang="en-US" dirty="0"/>
          </a:p>
        </p:txBody>
      </p:sp>
    </p:spTree>
    <p:custDataLst>
      <p:tags r:id="rId1"/>
    </p:custDataLst>
    <p:extLst>
      <p:ext uri="{BB962C8B-B14F-4D97-AF65-F5344CB8AC3E}">
        <p14:creationId xmlns:p14="http://schemas.microsoft.com/office/powerpoint/2010/main" val="3783913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8538"/>
            <a:ext cx="9144000" cy="2387600"/>
          </a:xfrm>
        </p:spPr>
        <p:txBody>
          <a:bodyPr/>
          <a:lstStyle/>
          <a:p>
            <a:r>
              <a:rPr lang="en-US" dirty="0"/>
              <a:t>Interacting with the </a:t>
            </a:r>
            <a:br>
              <a:rPr lang="en-US" dirty="0"/>
            </a:br>
            <a:r>
              <a:rPr lang="en-US" dirty="0"/>
              <a:t>Object Superclass</a:t>
            </a:r>
          </a:p>
        </p:txBody>
      </p:sp>
      <p:sp>
        <p:nvSpPr>
          <p:cNvPr id="3" name="Subtitle 2"/>
          <p:cNvSpPr>
            <a:spLocks noGrp="1"/>
          </p:cNvSpPr>
          <p:nvPr>
            <p:ph type="subTitle" idx="1"/>
          </p:nvPr>
        </p:nvSpPr>
        <p:spPr>
          <a:xfrm>
            <a:off x="1524000" y="3938213"/>
            <a:ext cx="9144000" cy="1655762"/>
          </a:xfrm>
        </p:spPr>
        <p:txBody>
          <a:bodyPr/>
          <a:lstStyle/>
          <a:p>
            <a:r>
              <a:rPr lang="en-US" dirty="0"/>
              <a:t>[ 6.03 ] [ Today’s Date ] [ Instructor Name ]</a:t>
            </a:r>
          </a:p>
        </p:txBody>
      </p:sp>
    </p:spTree>
    <p:custDataLst>
      <p:tags r:id="rId1"/>
    </p:custDataLst>
    <p:extLst>
      <p:ext uri="{BB962C8B-B14F-4D97-AF65-F5344CB8AC3E}">
        <p14:creationId xmlns:p14="http://schemas.microsoft.com/office/powerpoint/2010/main" val="4073253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Object</a:t>
            </a:r>
            <a:r>
              <a:rPr lang="en-US" dirty="0">
                <a:cs typeface="Courier New" panose="02070309020205020404" pitchFamily="49" charset="0"/>
              </a:rPr>
              <a:t> Superclass</a:t>
            </a:r>
            <a:endParaRPr lang="en-US" dirty="0"/>
          </a:p>
        </p:txBody>
      </p:sp>
      <p:sp>
        <p:nvSpPr>
          <p:cNvPr id="3" name="Content Placeholder 2"/>
          <p:cNvSpPr>
            <a:spLocks noGrp="1"/>
          </p:cNvSpPr>
          <p:nvPr>
            <p:ph idx="1"/>
          </p:nvPr>
        </p:nvSpPr>
        <p:spPr/>
        <p:txBody>
          <a:bodyPr/>
          <a:lstStyle/>
          <a:p>
            <a:pPr marL="0" indent="0">
              <a:buNone/>
            </a:pPr>
            <a:r>
              <a:rPr lang="en-US" dirty="0"/>
              <a:t>All classes are subclasses of the </a:t>
            </a:r>
            <a:r>
              <a:rPr lang="en-US" dirty="0">
                <a:latin typeface="Courier New" panose="02070309020205020404" pitchFamily="49" charset="0"/>
                <a:cs typeface="Courier New" panose="02070309020205020404" pitchFamily="49" charset="0"/>
              </a:rPr>
              <a:t>Object</a:t>
            </a:r>
            <a:r>
              <a:rPr lang="en-US" dirty="0"/>
              <a:t> class</a:t>
            </a:r>
          </a:p>
          <a:p>
            <a:pPr marL="0" indent="0">
              <a:buNone/>
            </a:pPr>
            <a:r>
              <a:rPr lang="en-US" dirty="0"/>
              <a:t>The</a:t>
            </a:r>
            <a:r>
              <a:rPr lang="en-US" dirty="0">
                <a:latin typeface="Courier New" panose="02070309020205020404" pitchFamily="49" charset="0"/>
                <a:cs typeface="Courier New" panose="02070309020205020404" pitchFamily="49" charset="0"/>
              </a:rPr>
              <a:t> Object</a:t>
            </a:r>
            <a:r>
              <a:rPr lang="en-US" dirty="0"/>
              <a:t> class is located in </a:t>
            </a:r>
            <a:r>
              <a:rPr lang="en-US" dirty="0" err="1">
                <a:latin typeface="Courier New" panose="02070309020205020404" pitchFamily="49" charset="0"/>
                <a:cs typeface="Courier New" panose="02070309020205020404" pitchFamily="49" charset="0"/>
              </a:rPr>
              <a:t>java.lang</a:t>
            </a:r>
            <a:r>
              <a:rPr lang="en-US" dirty="0"/>
              <a:t> package</a:t>
            </a:r>
          </a:p>
          <a:p>
            <a:pPr marL="0" indent="0">
              <a:buNone/>
            </a:pPr>
            <a:endParaRPr lang="en-US" dirty="0"/>
          </a:p>
          <a:p>
            <a:pPr marL="0" indent="0">
              <a:buNone/>
            </a:pPr>
            <a:r>
              <a:rPr lang="en-US" dirty="0"/>
              <a:t>This means all objects inherit some methods:</a:t>
            </a:r>
          </a:p>
          <a:p>
            <a:pPr marL="0" indent="0">
              <a:buNone/>
            </a:pPr>
            <a:endParaRPr lang="en-US" dirty="0"/>
          </a:p>
          <a:p>
            <a:pPr marL="0" indent="0">
              <a:buNone/>
            </a:pPr>
            <a:r>
              <a:rPr lang="en-US" dirty="0"/>
              <a:t>	</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  	 </a:t>
            </a:r>
            <a:r>
              <a:rPr lang="en-US" dirty="0">
                <a:solidFill>
                  <a:schemeClr val="accent6"/>
                </a:solidFill>
                <a:latin typeface="Courier New" panose="02070309020205020404" pitchFamily="49" charset="0"/>
                <a:cs typeface="Courier New" panose="02070309020205020404" pitchFamily="49" charset="0"/>
              </a:rPr>
              <a:t>//only ones on AP</a:t>
            </a:r>
          </a:p>
          <a:p>
            <a:pPr marL="0" indent="0">
              <a:buNone/>
            </a:pPr>
            <a:r>
              <a:rPr lang="en-US" dirty="0">
                <a:latin typeface="Courier New" panose="02070309020205020404" pitchFamily="49" charset="0"/>
                <a:cs typeface="Courier New" panose="02070309020205020404" pitchFamily="49" charset="0"/>
              </a:rPr>
              <a:t>	equals()</a:t>
            </a:r>
          </a:p>
        </p:txBody>
      </p:sp>
    </p:spTree>
    <p:custDataLst>
      <p:tags r:id="rId1"/>
    </p:custDataLst>
    <p:extLst>
      <p:ext uri="{BB962C8B-B14F-4D97-AF65-F5344CB8AC3E}">
        <p14:creationId xmlns:p14="http://schemas.microsoft.com/office/powerpoint/2010/main" val="1474835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55900"/>
            <a:ext cx="10515600" cy="1157288"/>
          </a:xfrm>
        </p:spPr>
        <p:txBody>
          <a:bodyPr/>
          <a:lstStyle/>
          <a:p>
            <a:pPr algn="ctr"/>
            <a:r>
              <a:rPr lang="en-US" dirty="0"/>
              <a:t>Who remembers what </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r>
              <a:rPr lang="en-US" dirty="0"/>
              <a:t> does?</a:t>
            </a:r>
          </a:p>
        </p:txBody>
      </p:sp>
    </p:spTree>
    <p:custDataLst>
      <p:tags r:id="rId1"/>
    </p:custDataLst>
    <p:extLst>
      <p:ext uri="{BB962C8B-B14F-4D97-AF65-F5344CB8AC3E}">
        <p14:creationId xmlns:p14="http://schemas.microsoft.com/office/powerpoint/2010/main" val="2615536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2755900"/>
            <a:ext cx="10936942" cy="1157288"/>
          </a:xfrm>
        </p:spPr>
        <p:txBody>
          <a:bodyPr>
            <a:normAutofit/>
          </a:bodyPr>
          <a:lstStyle/>
          <a:p>
            <a:pPr algn="ctr"/>
            <a:r>
              <a:rPr lang="en-US" dirty="0"/>
              <a:t>Why can’t we just use  </a:t>
            </a:r>
            <a:r>
              <a:rPr lang="en-US" dirty="0">
                <a:latin typeface="Courier New" panose="02070309020205020404" pitchFamily="49" charset="0"/>
                <a:cs typeface="Courier New" panose="02070309020205020404" pitchFamily="49" charset="0"/>
              </a:rPr>
              <a:t>==</a:t>
            </a:r>
            <a:r>
              <a:rPr lang="en-US" dirty="0"/>
              <a:t>  to test for equality?</a:t>
            </a:r>
          </a:p>
        </p:txBody>
      </p:sp>
    </p:spTree>
    <p:custDataLst>
      <p:tags r:id="rId1"/>
    </p:custDataLst>
    <p:extLst>
      <p:ext uri="{BB962C8B-B14F-4D97-AF65-F5344CB8AC3E}">
        <p14:creationId xmlns:p14="http://schemas.microsoft.com/office/powerpoint/2010/main" val="2455569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 operator:</a:t>
            </a:r>
          </a:p>
        </p:txBody>
      </p:sp>
      <p:sp>
        <p:nvSpPr>
          <p:cNvPr id="3" name="Content Placeholder 2"/>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String z = “z”;		a == b</a:t>
            </a:r>
          </a:p>
          <a:p>
            <a:pPr marL="0" indent="0">
              <a:buNone/>
            </a:pPr>
            <a:r>
              <a:rPr lang="en-US" dirty="0">
                <a:latin typeface="Courier New" panose="02070309020205020404" pitchFamily="49" charset="0"/>
                <a:cs typeface="Courier New" panose="02070309020205020404" pitchFamily="49" charset="0"/>
              </a:rPr>
              <a:t>					</a:t>
            </a:r>
            <a:r>
              <a:rPr lang="en-US" dirty="0">
                <a:solidFill>
                  <a:srgbClr val="FF0000"/>
                </a:solidFill>
                <a:cs typeface="Courier New" panose="02070309020205020404" pitchFamily="49" charset="0"/>
              </a:rPr>
              <a:t>Evaluates to false because </a:t>
            </a:r>
            <a:r>
              <a:rPr lang="en-US" dirty="0">
                <a:solidFill>
                  <a:srgbClr val="FF0000"/>
                </a:solidFill>
                <a:latin typeface="Courier New" panose="02070309020205020404" pitchFamily="49" charset="0"/>
                <a:cs typeface="Courier New" panose="02070309020205020404" pitchFamily="49" charset="0"/>
              </a:rPr>
              <a:t>a</a:t>
            </a:r>
            <a:r>
              <a:rPr lang="en-US" dirty="0">
                <a:solidFill>
                  <a:srgbClr val="FF0000"/>
                </a:solidFill>
                <a:cs typeface="Courier New" panose="02070309020205020404" pitchFamily="49" charset="0"/>
              </a:rPr>
              <a:t> and </a:t>
            </a:r>
            <a:r>
              <a:rPr lang="en-US" dirty="0">
                <a:solidFill>
                  <a:srgbClr val="FF0000"/>
                </a:solidFill>
                <a:latin typeface="Courier New" panose="02070309020205020404" pitchFamily="49" charset="0"/>
                <a:cs typeface="Courier New" panose="02070309020205020404" pitchFamily="49" charset="0"/>
              </a:rPr>
              <a:t>b</a:t>
            </a:r>
            <a:r>
              <a:rPr lang="en-US" dirty="0">
                <a:solidFill>
                  <a:srgbClr val="FF0000"/>
                </a:solidFill>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String a = z + z;		</a:t>
            </a:r>
            <a:r>
              <a:rPr lang="en-US" dirty="0">
                <a:solidFill>
                  <a:srgbClr val="FF0000"/>
                </a:solidFill>
                <a:cs typeface="Courier New" panose="02070309020205020404" pitchFamily="49" charset="0"/>
              </a:rPr>
              <a:t>refer to different strings.</a:t>
            </a:r>
            <a:endParaRPr lang="en-US" dirty="0">
              <a:solidFill>
                <a:srgbClr val="FF0000"/>
              </a:solidFill>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String b = “</a:t>
            </a:r>
            <a:r>
              <a:rPr lang="en-US" dirty="0" err="1">
                <a:latin typeface="Courier New" panose="02070309020205020404" pitchFamily="49" charset="0"/>
                <a:cs typeface="Courier New" panose="02070309020205020404" pitchFamily="49" charset="0"/>
              </a:rPr>
              <a:t>zz</a:t>
            </a:r>
            <a:r>
              <a:rPr lang="en-US" dirty="0">
                <a:latin typeface="Courier New" panose="02070309020205020404" pitchFamily="49" charset="0"/>
                <a:cs typeface="Courier New" panose="02070309020205020404" pitchFamily="49" charset="0"/>
              </a:rPr>
              <a:t>”;		c == b</a:t>
            </a:r>
          </a:p>
          <a:p>
            <a:pPr marL="0" indent="0">
              <a:buNone/>
            </a:pPr>
            <a:r>
              <a:rPr lang="en-US" dirty="0">
                <a:latin typeface="Courier New" panose="02070309020205020404" pitchFamily="49" charset="0"/>
                <a:cs typeface="Courier New" panose="02070309020205020404" pitchFamily="49" charset="0"/>
              </a:rPr>
              <a:t>					</a:t>
            </a:r>
            <a:r>
              <a:rPr lang="en-US" dirty="0">
                <a:solidFill>
                  <a:schemeClr val="accent6"/>
                </a:solidFill>
                <a:cs typeface="Courier New" panose="02070309020205020404" pitchFamily="49" charset="0"/>
              </a:rPr>
              <a:t>Evaluates to true because </a:t>
            </a:r>
            <a:r>
              <a:rPr lang="en-US" dirty="0">
                <a:solidFill>
                  <a:schemeClr val="accent6"/>
                </a:solidFill>
                <a:latin typeface="Courier New" panose="02070309020205020404" pitchFamily="49" charset="0"/>
                <a:cs typeface="Courier New" panose="02070309020205020404" pitchFamily="49" charset="0"/>
              </a:rPr>
              <a:t>c</a:t>
            </a:r>
            <a:r>
              <a:rPr lang="en-US" dirty="0">
                <a:solidFill>
                  <a:schemeClr val="accent6"/>
                </a:solidFill>
                <a:cs typeface="Courier New" panose="02070309020205020404" pitchFamily="49" charset="0"/>
              </a:rPr>
              <a:t> and </a:t>
            </a:r>
            <a:r>
              <a:rPr lang="en-US" dirty="0">
                <a:solidFill>
                  <a:schemeClr val="accent6"/>
                </a:solidFill>
                <a:latin typeface="Courier New" panose="02070309020205020404" pitchFamily="49" charset="0"/>
                <a:cs typeface="Courier New" panose="02070309020205020404" pitchFamily="49" charset="0"/>
              </a:rPr>
              <a:t>b</a:t>
            </a:r>
          </a:p>
          <a:p>
            <a:pPr marL="0" indent="0">
              <a:buNone/>
            </a:pPr>
            <a:r>
              <a:rPr lang="en-US" dirty="0">
                <a:latin typeface="Courier New" panose="02070309020205020404" pitchFamily="49" charset="0"/>
                <a:cs typeface="Courier New" panose="02070309020205020404" pitchFamily="49" charset="0"/>
              </a:rPr>
              <a:t>String c = b;		</a:t>
            </a:r>
            <a:r>
              <a:rPr lang="en-US" dirty="0">
                <a:solidFill>
                  <a:schemeClr val="accent6"/>
                </a:solidFill>
                <a:cs typeface="Courier New" panose="02070309020205020404" pitchFamily="49" charset="0"/>
              </a:rPr>
              <a:t>refer to the same string.</a:t>
            </a:r>
            <a:endParaRPr lang="en-US" dirty="0">
              <a:solidFill>
                <a:schemeClr val="accent6"/>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3451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String </a:t>
            </a:r>
            <a:r>
              <a:rPr lang="en-US" dirty="0">
                <a:latin typeface="Courier New" panose="02070309020205020404" pitchFamily="49" charset="0"/>
                <a:cs typeface="Courier New" panose="02070309020205020404" pitchFamily="49" charset="0"/>
              </a:rPr>
              <a:t>equals</a:t>
            </a:r>
            <a:r>
              <a:rPr lang="en-US" dirty="0"/>
              <a:t> methods</a:t>
            </a:r>
          </a:p>
        </p:txBody>
      </p:sp>
      <p:sp>
        <p:nvSpPr>
          <p:cNvPr id="3" name="Content Placeholder 2"/>
          <p:cNvSpPr>
            <a:spLocks noGrp="1"/>
          </p:cNvSpPr>
          <p:nvPr>
            <p:ph idx="1"/>
          </p:nvPr>
        </p:nvSpPr>
        <p:spPr/>
        <p:txBody>
          <a:bodyPr/>
          <a:lstStyle/>
          <a:p>
            <a:pPr marL="0" indent="0">
              <a:buNone/>
            </a:pPr>
            <a:r>
              <a:rPr lang="en-US" dirty="0" err="1">
                <a:latin typeface="Courier New" panose="02070309020205020404" pitchFamily="49" charset="0"/>
                <a:cs typeface="Courier New" panose="02070309020205020404" pitchFamily="49" charset="0"/>
              </a:rPr>
              <a:t>a.equals</a:t>
            </a:r>
            <a:r>
              <a:rPr lang="en-US" dirty="0">
                <a:latin typeface="Courier New" panose="02070309020205020404" pitchFamily="49" charset="0"/>
                <a:cs typeface="Courier New" panose="02070309020205020404" pitchFamily="49" charset="0"/>
              </a:rPr>
              <a:t>(b)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000" dirty="0">
                <a:solidFill>
                  <a:schemeClr val="accent6"/>
                </a:solidFill>
                <a:latin typeface="Courier New" panose="02070309020205020404" pitchFamily="49" charset="0"/>
                <a:cs typeface="Courier New" panose="02070309020205020404" pitchFamily="49" charset="0"/>
              </a:rPr>
              <a:t>/* evaluates to true because the content of a and b are the same */</a:t>
            </a:r>
          </a:p>
          <a:p>
            <a:pPr marL="0" indent="0">
              <a:buNone/>
            </a:pPr>
            <a:endParaRPr lang="en-US" sz="2000" dirty="0">
              <a:solidFill>
                <a:schemeClr val="accent6"/>
              </a:solidFill>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c.equals</a:t>
            </a:r>
            <a:r>
              <a:rPr lang="en-US" dirty="0">
                <a:latin typeface="Courier New" panose="02070309020205020404" pitchFamily="49" charset="0"/>
                <a:cs typeface="Courier New" panose="02070309020205020404" pitchFamily="49" charset="0"/>
              </a:rPr>
              <a:t>(b)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solidFill>
                  <a:schemeClr val="accent6"/>
                </a:solidFill>
                <a:latin typeface="Courier New" panose="02070309020205020404" pitchFamily="49" charset="0"/>
                <a:cs typeface="Courier New" panose="02070309020205020404" pitchFamily="49" charset="0"/>
              </a:rPr>
              <a:t>/* evaluates to true because c and b refer to the same string */</a:t>
            </a:r>
          </a:p>
          <a:p>
            <a:pPr marL="0" indent="0">
              <a:buNone/>
            </a:pPr>
            <a:endParaRPr lang="en-US" sz="2000" dirty="0">
              <a:solidFill>
                <a:schemeClr val="accent6"/>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74648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the </a:t>
            </a:r>
            <a:r>
              <a:rPr lang="en-US" dirty="0">
                <a:latin typeface="Courier New" panose="02070309020205020404" pitchFamily="49" charset="0"/>
                <a:cs typeface="Courier New" panose="02070309020205020404" pitchFamily="49" charset="0"/>
              </a:rPr>
              <a:t>equals</a:t>
            </a:r>
            <a:r>
              <a:rPr lang="en-US" dirty="0"/>
              <a:t> method:</a:t>
            </a:r>
          </a:p>
        </p:txBody>
      </p:sp>
      <p:sp>
        <p:nvSpPr>
          <p:cNvPr id="3" name="Content Placeholder 2"/>
          <p:cNvSpPr>
            <a:spLocks noGrp="1"/>
          </p:cNvSpPr>
          <p:nvPr>
            <p:ph idx="1"/>
          </p:nvPr>
        </p:nvSpPr>
        <p:spPr/>
        <p:txBody>
          <a:bodyPr>
            <a:normAutofit fontScale="55000" lnSpcReduction="20000"/>
          </a:bodyPr>
          <a:lstStyle/>
          <a:p>
            <a:pPr marL="0" indent="0">
              <a:buNone/>
            </a:pPr>
            <a:r>
              <a:rPr lang="en-US" sz="2000" dirty="0">
                <a:latin typeface="Courier New" panose="02070309020205020404" pitchFamily="49" charset="0"/>
                <a:cs typeface="Courier New" panose="02070309020205020404" pitchFamily="49" charset="0"/>
              </a:rPr>
              <a:t>public </a:t>
            </a:r>
            <a:r>
              <a:rPr lang="en-US" sz="2000" dirty="0" err="1">
                <a:latin typeface="Courier New" panose="02070309020205020404" pitchFamily="49" charset="0"/>
                <a:cs typeface="Courier New" panose="02070309020205020404" pitchFamily="49" charset="0"/>
              </a:rPr>
              <a:t>boolean</a:t>
            </a:r>
            <a:r>
              <a:rPr lang="en-US" sz="2000" dirty="0">
                <a:latin typeface="Courier New" panose="02070309020205020404" pitchFamily="49" charset="0"/>
                <a:cs typeface="Courier New" panose="02070309020205020404" pitchFamily="49" charset="0"/>
              </a:rPr>
              <a:t> equals(Object o){</a:t>
            </a:r>
          </a:p>
          <a:p>
            <a:pPr marL="0" indent="0">
              <a:buNone/>
            </a:pPr>
            <a:r>
              <a:rPr lang="en-US" sz="2000" dirty="0">
                <a:latin typeface="Courier New" panose="02070309020205020404" pitchFamily="49" charset="0"/>
                <a:cs typeface="Courier New" panose="02070309020205020404" pitchFamily="49" charset="0"/>
              </a:rPr>
              <a:t>	Drink other = (Drink) o;</a:t>
            </a:r>
          </a:p>
          <a:p>
            <a:pPr marL="0" indent="0">
              <a:buNone/>
            </a:pPr>
            <a:r>
              <a:rPr lang="en-US" sz="2000" dirty="0">
                <a:latin typeface="Courier New" panose="02070309020205020404" pitchFamily="49" charset="0"/>
                <a:cs typeface="Courier New" panose="02070309020205020404" pitchFamily="49" charset="0"/>
              </a:rPr>
              <a:t>	return </a:t>
            </a:r>
            <a:r>
              <a:rPr lang="en-US" sz="2000" dirty="0" err="1">
                <a:latin typeface="Courier New" panose="02070309020205020404" pitchFamily="49" charset="0"/>
                <a:cs typeface="Courier New" panose="02070309020205020404" pitchFamily="49" charset="0"/>
              </a:rPr>
              <a:t>name.equal</a:t>
            </a:r>
            <a:r>
              <a:rPr lang="en-US" sz="2000" dirty="0">
                <a:latin typeface="Courier New" panose="02070309020205020404" pitchFamily="49" charset="0"/>
                <a:cs typeface="Courier New" panose="02070309020205020404" pitchFamily="49" charset="0"/>
              </a:rPr>
              <a:t>(other.name) &amp;&amp; ounces == </a:t>
            </a:r>
            <a:r>
              <a:rPr lang="en-US" sz="2000" dirty="0" err="1">
                <a:latin typeface="Courier New" panose="02070309020205020404" pitchFamily="49" charset="0"/>
                <a:cs typeface="Courier New" panose="02070309020205020404" pitchFamily="49" charset="0"/>
              </a:rPr>
              <a:t>other.ounces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What does this let us compare?</a:t>
            </a:r>
          </a:p>
          <a:p>
            <a:pPr marL="0" indent="0">
              <a:buNone/>
            </a:pPr>
            <a:endParaRPr lang="en-US" dirty="0">
              <a:cs typeface="Courier New" panose="02070309020205020404" pitchFamily="49" charset="0"/>
            </a:endParaRPr>
          </a:p>
          <a:p>
            <a:pPr marL="0" indent="0">
              <a:buNone/>
            </a:pPr>
            <a:r>
              <a:rPr lang="en-US" dirty="0">
                <a:cs typeface="Courier New" panose="02070309020205020404" pitchFamily="49" charset="0"/>
              </a:rPr>
              <a:t>What are some examples of where this can be useful?</a:t>
            </a:r>
          </a:p>
        </p:txBody>
      </p:sp>
    </p:spTree>
    <p:custDataLst>
      <p:tags r:id="rId1"/>
    </p:custDataLst>
    <p:extLst>
      <p:ext uri="{BB962C8B-B14F-4D97-AF65-F5344CB8AC3E}">
        <p14:creationId xmlns:p14="http://schemas.microsoft.com/office/powerpoint/2010/main" val="1493260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vs Dynamic Binding</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cs typeface="Courier New" panose="02070309020205020404" pitchFamily="49" charset="0"/>
              </a:rPr>
              <a:t>Static Binding</a:t>
            </a:r>
          </a:p>
          <a:p>
            <a:r>
              <a:rPr lang="en-US" dirty="0">
                <a:cs typeface="Courier New" panose="02070309020205020404" pitchFamily="49" charset="0"/>
              </a:rPr>
              <a:t>At compile time, methods in or inherited by the declared type determine the correctness of a non-static method </a:t>
            </a:r>
            <a:r>
              <a:rPr lang="en-US">
                <a:cs typeface="Courier New" panose="02070309020205020404" pitchFamily="49" charset="0"/>
              </a:rPr>
              <a:t>call </a:t>
            </a:r>
          </a:p>
          <a:p>
            <a:pPr marL="0" indent="0">
              <a:buNone/>
            </a:pPr>
            <a:endParaRPr lang="en-US" dirty="0">
              <a:cs typeface="Courier New" panose="02070309020205020404" pitchFamily="49" charset="0"/>
            </a:endParaRPr>
          </a:p>
          <a:p>
            <a:pPr marL="0" indent="0">
              <a:buNone/>
            </a:pPr>
            <a:r>
              <a:rPr lang="en-US" dirty="0"/>
              <a:t>Dynamic Binding</a:t>
            </a:r>
            <a:endParaRPr lang="en-US" dirty="0">
              <a:cs typeface="Courier New" panose="02070309020205020404" pitchFamily="49" charset="0"/>
            </a:endParaRPr>
          </a:p>
          <a:p>
            <a:r>
              <a:rPr lang="en-US" dirty="0">
                <a:cs typeface="Courier New" panose="02070309020205020404" pitchFamily="49" charset="0"/>
              </a:rPr>
              <a:t>At run-time, the method in the actual object type is executed for a non-static method call</a:t>
            </a:r>
          </a:p>
        </p:txBody>
      </p:sp>
    </p:spTree>
    <p:custDataLst>
      <p:tags r:id="rId1"/>
    </p:custDataLst>
    <p:extLst>
      <p:ext uri="{BB962C8B-B14F-4D97-AF65-F5344CB8AC3E}">
        <p14:creationId xmlns:p14="http://schemas.microsoft.com/office/powerpoint/2010/main" val="307669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5079" y="1151312"/>
            <a:ext cx="8453264" cy="4466572"/>
          </a:xfrm>
          <a:prstGeom prst="rect">
            <a:avLst/>
          </a:prstGeom>
        </p:spPr>
      </p:pic>
    </p:spTree>
    <p:custDataLst>
      <p:tags r:id="rId1"/>
    </p:custDataLst>
    <p:extLst>
      <p:ext uri="{BB962C8B-B14F-4D97-AF65-F5344CB8AC3E}">
        <p14:creationId xmlns:p14="http://schemas.microsoft.com/office/powerpoint/2010/main" val="421910540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Problems</a:t>
            </a:r>
          </a:p>
        </p:txBody>
      </p:sp>
      <p:sp>
        <p:nvSpPr>
          <p:cNvPr id="3" name="Content Placeholder 2"/>
          <p:cNvSpPr>
            <a:spLocks noGrp="1"/>
          </p:cNvSpPr>
          <p:nvPr>
            <p:ph idx="1"/>
          </p:nvPr>
        </p:nvSpPr>
        <p:spPr>
          <a:xfrm>
            <a:off x="626301" y="1825625"/>
            <a:ext cx="10727499" cy="4351338"/>
          </a:xfrm>
        </p:spPr>
        <p:txBody>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9.3: </a:t>
            </a:r>
            <a:r>
              <a:rPr lang="en-US" dirty="0" err="1">
                <a:latin typeface="Courier New" panose="02070309020205020404" pitchFamily="49" charset="0"/>
                <a:cs typeface="Courier New" panose="02070309020205020404" pitchFamily="49" charset="0"/>
              </a:rPr>
              <a:t>subclassSyntax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9.10: </a:t>
            </a:r>
            <a:r>
              <a:rPr lang="en-US" dirty="0" err="1">
                <a:latin typeface="Courier New" panose="02070309020205020404" pitchFamily="49" charset="0"/>
                <a:cs typeface="Courier New" panose="02070309020205020404" pitchFamily="49" charset="0"/>
              </a:rPr>
              <a:t>inheritanceVariableSyntaxCarTruck</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9.9: CarTruck2</a:t>
            </a:r>
          </a:p>
          <a:p>
            <a:pPr marL="0" indent="0">
              <a:buNone/>
            </a:pPr>
            <a:r>
              <a:rPr lang="en-US" dirty="0">
                <a:latin typeface="Courier New" panose="02070309020205020404" pitchFamily="49" charset="0"/>
                <a:cs typeface="Courier New" panose="02070309020205020404" pitchFamily="49" charset="0"/>
              </a:rPr>
              <a:t>Exercise 9.4: </a:t>
            </a:r>
            <a:r>
              <a:rPr lang="en-US" dirty="0" err="1">
                <a:latin typeface="Courier New" panose="02070309020205020404" pitchFamily="49" charset="0"/>
                <a:cs typeface="Courier New" panose="02070309020205020404" pitchFamily="49" charset="0"/>
              </a:rPr>
              <a:t>MonsterTruck</a:t>
            </a:r>
            <a:endParaRPr lang="en-US"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542628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9347"/>
            <a:ext cx="10515600" cy="1157288"/>
          </a:xfrm>
        </p:spPr>
        <p:txBody>
          <a:bodyPr>
            <a:normAutofit/>
          </a:bodyPr>
          <a:lstStyle/>
          <a:p>
            <a:pPr algn="ctr"/>
            <a:r>
              <a:rPr lang="en-US" sz="4800" dirty="0"/>
              <a:t>Worksheet</a:t>
            </a:r>
          </a:p>
        </p:txBody>
      </p:sp>
    </p:spTree>
    <p:custDataLst>
      <p:tags r:id="rId1"/>
    </p:custDataLst>
    <p:extLst>
      <p:ext uri="{BB962C8B-B14F-4D97-AF65-F5344CB8AC3E}">
        <p14:creationId xmlns:p14="http://schemas.microsoft.com/office/powerpoint/2010/main" val="335546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9.3 up to “Interpreting Inheritance Code”</a:t>
            </a:r>
          </a:p>
          <a:p>
            <a:pPr marL="0" indent="0">
              <a:buNone/>
            </a:pPr>
            <a:endParaRPr lang="en-US" dirty="0"/>
          </a:p>
        </p:txBody>
      </p:sp>
    </p:spTree>
    <p:custDataLst>
      <p:tags r:id="rId1"/>
    </p:custDataLst>
    <p:extLst>
      <p:ext uri="{BB962C8B-B14F-4D97-AF65-F5344CB8AC3E}">
        <p14:creationId xmlns:p14="http://schemas.microsoft.com/office/powerpoint/2010/main" val="499994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Polymorphism</a:t>
            </a:r>
          </a:p>
        </p:txBody>
      </p:sp>
      <p:sp>
        <p:nvSpPr>
          <p:cNvPr id="3" name="Subtitle 2"/>
          <p:cNvSpPr>
            <a:spLocks noGrp="1"/>
          </p:cNvSpPr>
          <p:nvPr>
            <p:ph type="subTitle" idx="1"/>
          </p:nvPr>
        </p:nvSpPr>
        <p:spPr>
          <a:xfrm>
            <a:off x="1524000" y="3656862"/>
            <a:ext cx="9144000" cy="1655762"/>
          </a:xfrm>
        </p:spPr>
        <p:txBody>
          <a:bodyPr/>
          <a:lstStyle/>
          <a:p>
            <a:r>
              <a:rPr lang="en-US"/>
              <a:t>[ 6.04 ] </a:t>
            </a:r>
            <a:r>
              <a:rPr lang="en-US" dirty="0"/>
              <a:t>[ Today’s Date ] [ Instructor Name ]</a:t>
            </a:r>
          </a:p>
        </p:txBody>
      </p:sp>
    </p:spTree>
    <p:custDataLst>
      <p:tags r:id="rId1"/>
    </p:custDataLst>
    <p:extLst>
      <p:ext uri="{BB962C8B-B14F-4D97-AF65-F5344CB8AC3E}">
        <p14:creationId xmlns:p14="http://schemas.microsoft.com/office/powerpoint/2010/main" val="2044580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subclass vs. superclass</a:t>
            </a:r>
          </a:p>
        </p:txBody>
      </p:sp>
      <p:sp>
        <p:nvSpPr>
          <p:cNvPr id="3" name="Content Placeholder 2"/>
          <p:cNvSpPr>
            <a:spLocks noGrp="1"/>
          </p:cNvSpPr>
          <p:nvPr>
            <p:ph idx="1"/>
          </p:nvPr>
        </p:nvSpPr>
        <p:spPr/>
        <p:txBody>
          <a:bodyPr/>
          <a:lstStyle/>
          <a:p>
            <a:pPr marL="0" indent="0">
              <a:buNone/>
            </a:pPr>
            <a:r>
              <a:rPr lang="en-US" dirty="0"/>
              <a:t>subclass “extends” superclass</a:t>
            </a:r>
          </a:p>
          <a:p>
            <a:pPr marL="0" indent="0">
              <a:buNone/>
            </a:pPr>
            <a:endParaRPr lang="en-US" dirty="0"/>
          </a:p>
          <a:p>
            <a:pPr marL="0" indent="0">
              <a:buNone/>
            </a:pPr>
            <a:r>
              <a:rPr lang="en-US" dirty="0"/>
              <a:t>superclass: 	More general, less capability</a:t>
            </a:r>
          </a:p>
          <a:p>
            <a:pPr marL="0" indent="0">
              <a:buNone/>
            </a:pPr>
            <a:r>
              <a:rPr lang="en-US" dirty="0"/>
              <a:t>subclass: 	More specific, more capability</a:t>
            </a:r>
          </a:p>
          <a:p>
            <a:pPr marL="0" indent="0">
              <a:buNone/>
            </a:pPr>
            <a:endParaRPr lang="en-US" dirty="0"/>
          </a:p>
          <a:p>
            <a:pPr marL="0" indent="0">
              <a:buNone/>
            </a:pPr>
            <a:r>
              <a:rPr lang="en-US" dirty="0"/>
              <a:t>Think of a subclass as being “better” than a superclass.</a:t>
            </a:r>
          </a:p>
        </p:txBody>
      </p:sp>
    </p:spTree>
    <p:custDataLst>
      <p:tags r:id="rId1"/>
    </p:custDataLst>
    <p:extLst>
      <p:ext uri="{BB962C8B-B14F-4D97-AF65-F5344CB8AC3E}">
        <p14:creationId xmlns:p14="http://schemas.microsoft.com/office/powerpoint/2010/main" val="3665013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Segoe UI"/>
              </a:rPr>
              <a:t>Variables and Objects</a:t>
            </a:r>
            <a:endParaRPr lang="en-US" dirty="0"/>
          </a:p>
        </p:txBody>
      </p:sp>
      <p:sp>
        <p:nvSpPr>
          <p:cNvPr id="3" name="Content Placeholder 2"/>
          <p:cNvSpPr>
            <a:spLocks noGrp="1"/>
          </p:cNvSpPr>
          <p:nvPr>
            <p:ph idx="1"/>
          </p:nvPr>
        </p:nvSpPr>
        <p:spPr/>
        <p:txBody>
          <a:bodyPr/>
          <a:lstStyle/>
          <a:p>
            <a:pPr marL="0" indent="0">
              <a:buNone/>
            </a:pPr>
            <a:r>
              <a:rPr lang="en-US" dirty="0"/>
              <a:t>Variable can hold objects of its type or “better” (subclass is “better”!)</a:t>
            </a:r>
          </a:p>
          <a:p>
            <a:pPr marL="0" indent="0">
              <a:buNone/>
            </a:pPr>
            <a:endParaRPr lang="en-US" dirty="0"/>
          </a:p>
          <a:p>
            <a:pPr marL="0" indent="0">
              <a:buNone/>
            </a:pPr>
            <a:r>
              <a:rPr lang="en-US" dirty="0"/>
              <a:t>Same goes for parameters and fields.</a:t>
            </a:r>
          </a:p>
          <a:p>
            <a:pPr marL="0" indent="0">
              <a:buNone/>
            </a:pPr>
            <a:endParaRPr lang="en-US" dirty="0"/>
          </a:p>
          <a:p>
            <a:pPr marL="0" indent="0">
              <a:buNone/>
            </a:pPr>
            <a:r>
              <a:rPr lang="en-US" dirty="0"/>
              <a:t>If:	</a:t>
            </a:r>
            <a:r>
              <a:rPr lang="en-US" dirty="0">
                <a:latin typeface="Courier New" panose="02070309020205020404" pitchFamily="49" charset="0"/>
                <a:cs typeface="Courier New" panose="02070309020205020404" pitchFamily="49" charset="0"/>
              </a:rPr>
              <a:t>public class Lion extends Animal { … }</a:t>
            </a:r>
          </a:p>
          <a:p>
            <a:pPr marL="0" indent="0">
              <a:buNone/>
            </a:pPr>
            <a:r>
              <a:rPr lang="en-US" dirty="0"/>
              <a:t>Then:	</a:t>
            </a:r>
            <a:r>
              <a:rPr lang="en-US" dirty="0">
                <a:latin typeface="Courier New" panose="02070309020205020404" pitchFamily="49" charset="0"/>
                <a:cs typeface="Courier New" panose="02070309020205020404" pitchFamily="49" charset="0"/>
              </a:rPr>
              <a:t>Animal </a:t>
            </a:r>
            <a:r>
              <a:rPr lang="en-US" dirty="0" err="1">
                <a:latin typeface="Courier New" panose="02070309020205020404" pitchFamily="49" charset="0"/>
                <a:cs typeface="Courier New" panose="02070309020205020404" pitchFamily="49" charset="0"/>
              </a:rPr>
              <a:t>simba</a:t>
            </a:r>
            <a:r>
              <a:rPr lang="en-US" dirty="0">
                <a:latin typeface="Courier New" panose="02070309020205020404" pitchFamily="49" charset="0"/>
                <a:cs typeface="Courier New" panose="02070309020205020404" pitchFamily="49" charset="0"/>
              </a:rPr>
              <a:t> = new Animal();</a:t>
            </a:r>
          </a:p>
          <a:p>
            <a:pPr marL="0" indent="0">
              <a:buNone/>
            </a:pPr>
            <a:r>
              <a:rPr lang="en-US" dirty="0"/>
              <a:t>Or:	</a:t>
            </a:r>
            <a:r>
              <a:rPr lang="en-US" dirty="0">
                <a:latin typeface="Courier New" panose="02070309020205020404" pitchFamily="49" charset="0"/>
                <a:cs typeface="Courier New" panose="02070309020205020404" pitchFamily="49" charset="0"/>
              </a:rPr>
              <a:t>Animal </a:t>
            </a:r>
            <a:r>
              <a:rPr lang="en-US" dirty="0" err="1">
                <a:latin typeface="Courier New" panose="02070309020205020404" pitchFamily="49" charset="0"/>
                <a:cs typeface="Courier New" panose="02070309020205020404" pitchFamily="49" charset="0"/>
              </a:rPr>
              <a:t>simba</a:t>
            </a:r>
            <a:r>
              <a:rPr lang="en-US" dirty="0">
                <a:latin typeface="Courier New" panose="02070309020205020404" pitchFamily="49" charset="0"/>
                <a:cs typeface="Courier New" panose="02070309020205020404" pitchFamily="49" charset="0"/>
              </a:rPr>
              <a:t> = new Lion();</a:t>
            </a:r>
          </a:p>
        </p:txBody>
      </p:sp>
    </p:spTree>
    <p:custDataLst>
      <p:tags r:id="rId1"/>
    </p:custDataLst>
    <p:extLst>
      <p:ext uri="{BB962C8B-B14F-4D97-AF65-F5344CB8AC3E}">
        <p14:creationId xmlns:p14="http://schemas.microsoft.com/office/powerpoint/2010/main" val="4059656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Segoe UI"/>
              </a:rPr>
              <a:t>References </a:t>
            </a:r>
          </a:p>
        </p:txBody>
      </p:sp>
      <p:sp>
        <p:nvSpPr>
          <p:cNvPr id="3" name="Content Placeholder 2"/>
          <p:cNvSpPr>
            <a:spLocks noGrp="1"/>
          </p:cNvSpPr>
          <p:nvPr>
            <p:ph idx="1"/>
          </p:nvPr>
        </p:nvSpPr>
        <p:spPr>
          <a:xfrm>
            <a:off x="584200" y="1435503"/>
            <a:ext cx="11018520" cy="2499146"/>
          </a:xfrm>
        </p:spPr>
        <p:txBody>
          <a:bodyPr vert="horz" wrap="square" lIns="0" tIns="0" rIns="0" bIns="0" rtlCol="0" anchor="t">
            <a:spAutoFit/>
          </a:bodyPr>
          <a:lstStyle/>
          <a:p>
            <a:pPr marL="0" indent="0">
              <a:buNone/>
            </a:pPr>
            <a:r>
              <a:rPr lang="en-US" dirty="0">
                <a:cs typeface="Segoe UI"/>
              </a:rPr>
              <a:t>The reverse is NOT true! </a:t>
            </a:r>
            <a:endParaRPr lang="en-US" dirty="0"/>
          </a:p>
          <a:p>
            <a:pPr marL="0" indent="0">
              <a:buNone/>
            </a:pPr>
            <a:endParaRPr lang="en-US" dirty="0"/>
          </a:p>
          <a:p>
            <a:pPr marL="0" indent="0">
              <a:buNone/>
            </a:pPr>
            <a:r>
              <a:rPr lang="en-US" dirty="0"/>
              <a:t>If:	</a:t>
            </a:r>
            <a:r>
              <a:rPr lang="en-US" dirty="0">
                <a:latin typeface="Courier New" panose="02070309020205020404" pitchFamily="49" charset="0"/>
                <a:cs typeface="Courier New" panose="02070309020205020404" pitchFamily="49" charset="0"/>
              </a:rPr>
              <a:t>public class Lion extends Animal { … }</a:t>
            </a:r>
          </a:p>
          <a:p>
            <a:pPr marL="0" indent="0">
              <a:buNone/>
            </a:pPr>
            <a:r>
              <a:rPr lang="en-US">
                <a:cs typeface="Segoe UI"/>
              </a:rPr>
              <a:t>Then:	</a:t>
            </a:r>
            <a:r>
              <a:rPr lang="en-US">
                <a:latin typeface="Courier New"/>
                <a:cs typeface="Courier New"/>
              </a:rPr>
              <a:t>Lion simba</a:t>
            </a:r>
            <a:r>
              <a:rPr lang="en-US" dirty="0">
                <a:latin typeface="Courier New"/>
                <a:cs typeface="Courier New"/>
              </a:rPr>
              <a:t> = new Lion();</a:t>
            </a:r>
          </a:p>
          <a:p>
            <a:pPr marL="0" indent="0">
              <a:buNone/>
            </a:pPr>
            <a:r>
              <a:rPr lang="en-US" dirty="0">
                <a:solidFill>
                  <a:srgbClr val="FF0000"/>
                </a:solidFill>
                <a:cs typeface="Segoe UI"/>
              </a:rPr>
              <a:t>NOT:	</a:t>
            </a:r>
            <a:r>
              <a:rPr lang="en-US" strike="sngStrike" dirty="0">
                <a:solidFill>
                  <a:srgbClr val="FF0000"/>
                </a:solidFill>
                <a:latin typeface="Courier New"/>
                <a:cs typeface="Courier New"/>
              </a:rPr>
              <a:t>Lion </a:t>
            </a:r>
            <a:r>
              <a:rPr lang="en-US" strike="sngStrike" err="1">
                <a:solidFill>
                  <a:srgbClr val="FF0000"/>
                </a:solidFill>
                <a:latin typeface="Courier New"/>
                <a:cs typeface="Courier New"/>
              </a:rPr>
              <a:t>simba</a:t>
            </a:r>
            <a:r>
              <a:rPr lang="en-US" strike="sngStrike" dirty="0">
                <a:solidFill>
                  <a:srgbClr val="FF0000"/>
                </a:solidFill>
                <a:latin typeface="Courier New"/>
                <a:cs typeface="Courier New"/>
              </a:rPr>
              <a:t> = new Animal();</a:t>
            </a:r>
            <a:r>
              <a:rPr lang="en-US" dirty="0">
                <a:latin typeface="Courier New"/>
                <a:cs typeface="Courier New"/>
              </a:rPr>
              <a:t> (Lions &gt; Animals)</a:t>
            </a:r>
            <a:endParaRPr lang="en-US" strike="sngStrike" dirty="0">
              <a:solidFill>
                <a:srgbClr val="FF0000"/>
              </a:solidFill>
              <a:latin typeface="Courier New"/>
              <a:cs typeface="Courier New"/>
            </a:endParaRPr>
          </a:p>
        </p:txBody>
      </p:sp>
    </p:spTree>
    <p:custDataLst>
      <p:tags r:id="rId1"/>
    </p:custDataLst>
    <p:extLst>
      <p:ext uri="{BB962C8B-B14F-4D97-AF65-F5344CB8AC3E}">
        <p14:creationId xmlns:p14="http://schemas.microsoft.com/office/powerpoint/2010/main" val="2523262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Once again:</a:t>
            </a:r>
          </a:p>
        </p:txBody>
      </p:sp>
      <p:sp>
        <p:nvSpPr>
          <p:cNvPr id="3" name="Content Placeholder 2"/>
          <p:cNvSpPr>
            <a:spLocks noGrp="1"/>
          </p:cNvSpPr>
          <p:nvPr>
            <p:ph sz="quarter" idx="12"/>
          </p:nvPr>
        </p:nvSpPr>
        <p:spPr>
          <a:xfrm>
            <a:off x="584200" y="1435100"/>
            <a:ext cx="5211763" cy="4833938"/>
          </a:xfrm>
        </p:spPr>
        <p:txBody>
          <a:bodyPr vert="horz" wrap="square" lIns="0" tIns="0" rIns="0" bIns="0" rtlCol="0">
            <a:normAutofit/>
          </a:bodyPr>
          <a:lstStyle/>
          <a:p>
            <a:pPr marL="0" indent="0">
              <a:buNone/>
            </a:pPr>
            <a:r>
              <a:rPr lang="en-US"/>
              <a:t>IF a variable points to an object…</a:t>
            </a:r>
          </a:p>
          <a:p>
            <a:pPr marL="0" indent="0">
              <a:buNone/>
            </a:pPr>
            <a:endParaRPr lang="en-US" dirty="0"/>
          </a:p>
          <a:p>
            <a:pPr marL="0" indent="0">
              <a:buNone/>
            </a:pPr>
            <a:r>
              <a:rPr lang="en-US"/>
              <a:t>THEN the object must be of the same type as the variable or more specific</a:t>
            </a:r>
            <a:endParaRPr lang="en-US" dirty="0"/>
          </a:p>
          <a:p>
            <a:pPr marL="0" indent="0">
              <a:buNone/>
            </a:pPr>
            <a:endParaRPr lang="en-US" dirty="0"/>
          </a:p>
          <a:p>
            <a:pPr marL="0" indent="0">
              <a:buNone/>
            </a:pPr>
            <a:r>
              <a:rPr lang="en-US" dirty="0"/>
              <a:t>That means that the object can be a subtype of the variable type!</a:t>
            </a:r>
          </a:p>
        </p:txBody>
      </p:sp>
      <p:pic>
        <p:nvPicPr>
          <p:cNvPr id="4" name="Picture 4" descr="A lion standing on a dry grass field&#10;&#10;Description automatically generated">
            <a:extLst>
              <a:ext uri="{FF2B5EF4-FFF2-40B4-BE49-F238E27FC236}">
                <a16:creationId xmlns:a16="http://schemas.microsoft.com/office/drawing/2014/main" id="{C7057F10-88F5-4532-AFBE-8E26E30CA771}"/>
              </a:ext>
            </a:extLst>
          </p:cNvPr>
          <p:cNvPicPr>
            <a:picLocks noChangeAspect="1"/>
          </p:cNvPicPr>
          <p:nvPr/>
        </p:nvPicPr>
        <p:blipFill rotWithShape="1">
          <a:blip r:embed="rId3"/>
          <a:srcRect l="3624" r="27539" b="2"/>
          <a:stretch/>
        </p:blipFill>
        <p:spPr>
          <a:xfrm>
            <a:off x="6389688" y="1435100"/>
            <a:ext cx="5219700" cy="4833938"/>
          </a:xfrm>
          <a:prstGeom prst="rect">
            <a:avLst/>
          </a:prstGeom>
          <a:noFill/>
        </p:spPr>
      </p:pic>
      <p:sp>
        <p:nvSpPr>
          <p:cNvPr id="5" name="TextBox 4">
            <a:extLst>
              <a:ext uri="{FF2B5EF4-FFF2-40B4-BE49-F238E27FC236}">
                <a16:creationId xmlns:a16="http://schemas.microsoft.com/office/drawing/2014/main" id="{1D8883E1-4516-46AF-ACC4-01F57E28EBAE}"/>
              </a:ext>
            </a:extLst>
          </p:cNvPr>
          <p:cNvSpPr txBox="1"/>
          <p:nvPr/>
        </p:nvSpPr>
        <p:spPr>
          <a:xfrm>
            <a:off x="7657382" y="6320287"/>
            <a:ext cx="304512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rPr>
              <a:t>Lion is a subtype of Animal</a:t>
            </a:r>
            <a:endParaRPr lang="en-US" dirty="0"/>
          </a:p>
        </p:txBody>
      </p:sp>
    </p:spTree>
    <p:custDataLst>
      <p:tags r:id="rId1"/>
    </p:custDataLst>
    <p:extLst>
      <p:ext uri="{BB962C8B-B14F-4D97-AF65-F5344CB8AC3E}">
        <p14:creationId xmlns:p14="http://schemas.microsoft.com/office/powerpoint/2010/main" val="15060968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Polymorphism</a:t>
            </a:r>
          </a:p>
        </p:txBody>
      </p:sp>
      <p:sp>
        <p:nvSpPr>
          <p:cNvPr id="3" name="Content Placeholder 2"/>
          <p:cNvSpPr>
            <a:spLocks noGrp="1"/>
          </p:cNvSpPr>
          <p:nvPr>
            <p:ph sz="quarter" idx="10"/>
          </p:nvPr>
        </p:nvSpPr>
        <p:spPr>
          <a:xfrm>
            <a:off x="584200" y="1435100"/>
            <a:ext cx="11018838" cy="4833938"/>
          </a:xfrm>
        </p:spPr>
        <p:txBody>
          <a:bodyPr vert="horz" wrap="square" lIns="0" tIns="0" rIns="0" bIns="0" rtlCol="0" anchor="t">
            <a:normAutofit/>
          </a:bodyPr>
          <a:lstStyle/>
          <a:p>
            <a:pPr marL="0" indent="0">
              <a:buNone/>
            </a:pPr>
            <a:r>
              <a:rPr lang="en-US" dirty="0"/>
              <a:t>The ability to use the same code with different types of objects and behave differently with each.</a:t>
            </a:r>
          </a:p>
          <a:p>
            <a:pPr marL="0" indent="0">
              <a:buNone/>
            </a:pPr>
            <a:endParaRPr lang="en-US" dirty="0"/>
          </a:p>
          <a:p>
            <a:pPr marL="0" indent="0">
              <a:buNone/>
            </a:pPr>
            <a:r>
              <a:rPr lang="en-US" dirty="0">
                <a:latin typeface="Courier New"/>
                <a:cs typeface="Segoe UI"/>
              </a:rPr>
              <a:t>Animal </a:t>
            </a:r>
            <a:r>
              <a:rPr lang="en-US" err="1">
                <a:latin typeface="Courier New"/>
                <a:cs typeface="Segoe UI"/>
              </a:rPr>
              <a:t>simba</a:t>
            </a:r>
            <a:r>
              <a:rPr lang="en-US" dirty="0">
                <a:latin typeface="Courier New"/>
                <a:cs typeface="Segoe UI"/>
              </a:rPr>
              <a:t> = new Lion();</a:t>
            </a:r>
          </a:p>
          <a:p>
            <a:pPr marL="0" indent="0">
              <a:buNone/>
            </a:pPr>
            <a:endParaRPr lang="en-US" dirty="0"/>
          </a:p>
          <a:p>
            <a:pPr marL="0" indent="0">
              <a:buNone/>
            </a:pPr>
            <a:r>
              <a:rPr lang="en-US" dirty="0">
                <a:cs typeface="Segoe UI"/>
              </a:rPr>
              <a:t>The variable is of type Animal.  The object is of type Lion.  So will </a:t>
            </a:r>
            <a:r>
              <a:rPr lang="en-US">
                <a:latin typeface="Courier New"/>
                <a:cs typeface="Segoe UI"/>
              </a:rPr>
              <a:t>simba </a:t>
            </a:r>
            <a:r>
              <a:rPr lang="en-US">
                <a:cs typeface="Segoe UI"/>
              </a:rPr>
              <a:t>exhibit the behaviors of an Animal or a Lion?</a:t>
            </a:r>
          </a:p>
        </p:txBody>
      </p:sp>
    </p:spTree>
    <p:custDataLst>
      <p:tags r:id="rId1"/>
    </p:custDataLst>
    <p:extLst>
      <p:ext uri="{BB962C8B-B14F-4D97-AF65-F5344CB8AC3E}">
        <p14:creationId xmlns:p14="http://schemas.microsoft.com/office/powerpoint/2010/main" val="13842540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p>
        </p:txBody>
      </p:sp>
      <p:sp>
        <p:nvSpPr>
          <p:cNvPr id="3" name="Content Placeholder 2"/>
          <p:cNvSpPr>
            <a:spLocks noGrp="1"/>
          </p:cNvSpPr>
          <p:nvPr>
            <p:ph idx="1"/>
          </p:nvPr>
        </p:nvSpPr>
        <p:spPr>
          <a:xfrm>
            <a:off x="584200" y="1435503"/>
            <a:ext cx="8457328" cy="3533275"/>
          </a:xfrm>
        </p:spPr>
        <p:txBody>
          <a:bodyPr vert="horz" wrap="square" lIns="0" tIns="0" rIns="0" bIns="0" rtlCol="0" anchor="t">
            <a:spAutoFit/>
          </a:bodyPr>
          <a:lstStyle/>
          <a:p>
            <a:pPr marL="0" indent="0">
              <a:buNone/>
            </a:pPr>
            <a:r>
              <a:rPr lang="en-US" dirty="0">
                <a:latin typeface="Courier New"/>
                <a:cs typeface="Courier New"/>
              </a:rPr>
              <a:t>public class Lion extends Animal {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Animal </a:t>
            </a:r>
            <a:r>
              <a:rPr lang="en-US" dirty="0" err="1">
                <a:latin typeface="Courier New"/>
                <a:cs typeface="Courier New"/>
              </a:rPr>
              <a:t>simba</a:t>
            </a:r>
            <a:r>
              <a:rPr lang="en-US" dirty="0">
                <a:latin typeface="Courier New"/>
                <a:cs typeface="Courier New"/>
              </a:rPr>
              <a:t> = new Lion();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a:cs typeface="Courier New"/>
              </a:rPr>
              <a:t>System.out.println</a:t>
            </a:r>
            <a:r>
              <a:rPr lang="en-US" dirty="0">
                <a:latin typeface="Courier New"/>
                <a:cs typeface="Courier New"/>
              </a:rPr>
              <a:t>(</a:t>
            </a:r>
            <a:r>
              <a:rPr lang="en-US" dirty="0" err="1">
                <a:latin typeface="Courier New"/>
                <a:cs typeface="Courier New"/>
              </a:rPr>
              <a:t>simba.say</a:t>
            </a:r>
            <a:r>
              <a:rPr lang="en-US" dirty="0">
                <a:latin typeface="Courier New"/>
                <a:cs typeface="Courier New"/>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Output: “</a:t>
            </a:r>
            <a:r>
              <a:rPr lang="en-US" dirty="0" err="1">
                <a:latin typeface="Courier New" panose="02070309020205020404" pitchFamily="49" charset="0"/>
                <a:cs typeface="Courier New" panose="02070309020205020404" pitchFamily="49" charset="0"/>
              </a:rPr>
              <a:t>Rawr</a:t>
            </a: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405295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5775" y="735106"/>
            <a:ext cx="4586414" cy="4807086"/>
          </a:xfrm>
          <a:prstGeom prst="rect">
            <a:avLst/>
          </a:prstGeom>
        </p:spPr>
      </p:pic>
      <p:pic>
        <p:nvPicPr>
          <p:cNvPr id="3" name="Picture 2"/>
          <p:cNvPicPr>
            <a:picLocks noChangeAspect="1"/>
          </p:cNvPicPr>
          <p:nvPr/>
        </p:nvPicPr>
        <p:blipFill>
          <a:blip r:embed="rId4"/>
          <a:stretch>
            <a:fillRect/>
          </a:stretch>
        </p:blipFill>
        <p:spPr>
          <a:xfrm>
            <a:off x="5897250" y="839131"/>
            <a:ext cx="6096529" cy="4473951"/>
          </a:xfrm>
          <a:prstGeom prst="rect">
            <a:avLst/>
          </a:prstGeom>
        </p:spPr>
      </p:pic>
    </p:spTree>
    <p:custDataLst>
      <p:tags r:id="rId1"/>
    </p:custDataLst>
    <p:extLst>
      <p:ext uri="{BB962C8B-B14F-4D97-AF65-F5344CB8AC3E}">
        <p14:creationId xmlns:p14="http://schemas.microsoft.com/office/powerpoint/2010/main" val="34466083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Understanding Polymorphic Method Calls</a:t>
            </a:r>
            <a:endParaRPr lang="en-US" dirty="0"/>
          </a:p>
        </p:txBody>
      </p:sp>
      <p:sp>
        <p:nvSpPr>
          <p:cNvPr id="3" name="Content Placeholder 2"/>
          <p:cNvSpPr>
            <a:spLocks noGrp="1"/>
          </p:cNvSpPr>
          <p:nvPr>
            <p:ph idx="1"/>
          </p:nvPr>
        </p:nvSpPr>
        <p:spPr>
          <a:xfrm>
            <a:off x="838200" y="2057399"/>
            <a:ext cx="10707168" cy="4119563"/>
          </a:xfrm>
        </p:spPr>
        <p:txBody>
          <a:bodyPr vert="horz" wrap="square" lIns="0" tIns="0" rIns="0" bIns="0" rtlCol="0" anchor="t">
            <a:normAutofit fontScale="70000" lnSpcReduction="20000"/>
          </a:bodyPr>
          <a:lstStyle/>
          <a:p>
            <a:pPr marL="0" indent="0">
              <a:buNone/>
            </a:pPr>
            <a:r>
              <a:rPr lang="en-US" sz="3400" dirty="0">
                <a:cs typeface="Segoe UI"/>
              </a:rPr>
              <a:t>Given the following classes, what would be the </a:t>
            </a:r>
            <a:r>
              <a:rPr lang="en-US" sz="3400" b="1" dirty="0">
                <a:cs typeface="Segoe UI"/>
              </a:rPr>
              <a:t>output</a:t>
            </a:r>
            <a:r>
              <a:rPr lang="en-US" sz="3400" dirty="0">
                <a:cs typeface="Segoe UI"/>
              </a:rPr>
              <a:t> of the following client code?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err="1">
                <a:latin typeface="Courier New"/>
                <a:cs typeface="Courier New"/>
              </a:rPr>
              <a:t>MusicalInstrument</a:t>
            </a:r>
            <a:r>
              <a:rPr lang="en-US" dirty="0">
                <a:latin typeface="Courier New"/>
                <a:cs typeface="Courier New"/>
              </a:rPr>
              <a:t>[] </a:t>
            </a:r>
            <a:r>
              <a:rPr lang="en-US" err="1">
                <a:latin typeface="Courier New"/>
                <a:cs typeface="Courier New"/>
              </a:rPr>
              <a:t>insts</a:t>
            </a:r>
            <a:r>
              <a:rPr lang="en-US" dirty="0">
                <a:latin typeface="Courier New"/>
                <a:cs typeface="Courier New"/>
              </a:rPr>
              <a:t> = {</a:t>
            </a:r>
          </a:p>
          <a:p>
            <a:pPr marL="0" indent="0">
              <a:buNone/>
            </a:pPr>
            <a:r>
              <a:rPr lang="en-US" dirty="0">
                <a:latin typeface="Courier New"/>
                <a:cs typeface="Courier New"/>
              </a:rPr>
              <a:t>	new </a:t>
            </a:r>
            <a:r>
              <a:rPr lang="en-US" err="1">
                <a:latin typeface="Courier New"/>
                <a:cs typeface="Courier New"/>
              </a:rPr>
              <a:t>MusicalInstrument</a:t>
            </a:r>
            <a:r>
              <a:rPr lang="en-US" dirty="0">
                <a:latin typeface="Courier New"/>
                <a:cs typeface="Courier New"/>
              </a:rPr>
              <a:t>(), new </a:t>
            </a:r>
            <a:r>
              <a:rPr lang="en-US" err="1">
                <a:latin typeface="Courier New"/>
                <a:cs typeface="Courier New"/>
              </a:rPr>
              <a:t>ElectricKeyboard</a:t>
            </a:r>
            <a:r>
              <a:rPr lang="en-US" dirty="0">
                <a:latin typeface="Courier New"/>
                <a:cs typeface="Courier New"/>
              </a:rPr>
              <a:t>(),</a:t>
            </a:r>
          </a:p>
          <a:p>
            <a:pPr marL="0" indent="0">
              <a:buNone/>
            </a:pPr>
            <a:r>
              <a:rPr lang="en-US" dirty="0">
                <a:latin typeface="Courier New"/>
                <a:cs typeface="Courier New"/>
              </a:rPr>
              <a:t> 	new Guitar(), new </a:t>
            </a:r>
            <a:r>
              <a:rPr lang="en-US" err="1">
                <a:latin typeface="Courier New"/>
                <a:cs typeface="Courier New"/>
              </a:rPr>
              <a:t>ElectricGuitar</a:t>
            </a:r>
            <a:r>
              <a:rPr lang="en-US" dirty="0">
                <a:latin typeface="Courier New"/>
                <a:cs typeface="Courier New"/>
              </a:rPr>
              <a: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for (int </a:t>
            </a:r>
            <a:r>
              <a:rPr lang="en-US" err="1">
                <a:latin typeface="Courier New"/>
                <a:cs typeface="Courier New"/>
              </a:rPr>
              <a:t>i</a:t>
            </a:r>
            <a:r>
              <a:rPr lang="en-US" dirty="0">
                <a:latin typeface="Courier New"/>
                <a:cs typeface="Courier New"/>
              </a:rPr>
              <a:t> = 0; </a:t>
            </a:r>
            <a:r>
              <a:rPr lang="en-US" err="1">
                <a:latin typeface="Courier New"/>
                <a:cs typeface="Courier New"/>
              </a:rPr>
              <a:t>i</a:t>
            </a:r>
            <a:r>
              <a:rPr lang="en-US" dirty="0">
                <a:latin typeface="Courier New"/>
                <a:cs typeface="Courier New"/>
              </a:rPr>
              <a:t> &lt; </a:t>
            </a:r>
            <a:r>
              <a:rPr lang="en-US" err="1">
                <a:latin typeface="Courier New"/>
                <a:cs typeface="Courier New"/>
              </a:rPr>
              <a:t>insts.length</a:t>
            </a:r>
            <a:r>
              <a:rPr lang="en-US" dirty="0">
                <a:latin typeface="Courier New"/>
                <a:cs typeface="Courier New"/>
              </a:rPr>
              <a:t>; </a:t>
            </a:r>
            <a:r>
              <a:rPr lang="en-US" err="1">
                <a:latin typeface="Courier New"/>
                <a:cs typeface="Courier New"/>
              </a:rPr>
              <a:t>i</a:t>
            </a:r>
            <a:r>
              <a:rPr lang="en-US" dirty="0">
                <a:latin typeface="Courier New"/>
                <a:cs typeface="Courier New"/>
              </a:rPr>
              <a:t>++) {</a:t>
            </a:r>
          </a:p>
          <a:p>
            <a:pPr marL="0" indent="0">
              <a:buNone/>
            </a:pPr>
            <a:r>
              <a:rPr lang="en-US" dirty="0">
                <a:latin typeface="Courier New"/>
                <a:cs typeface="Courier New"/>
              </a:rPr>
              <a:t>	</a:t>
            </a:r>
            <a:r>
              <a:rPr lang="en-US" err="1">
                <a:latin typeface="Courier New"/>
                <a:cs typeface="Courier New"/>
              </a:rPr>
              <a:t>System.out.println</a:t>
            </a:r>
            <a:r>
              <a:rPr lang="en-US" dirty="0">
                <a:latin typeface="Courier New"/>
                <a:cs typeface="Courier New"/>
              </a:rPr>
              <a:t>(</a:t>
            </a:r>
            <a:r>
              <a:rPr lang="en-US" err="1">
                <a:latin typeface="Courier New"/>
                <a:cs typeface="Courier New"/>
              </a:rPr>
              <a:t>insts</a:t>
            </a:r>
            <a:r>
              <a:rPr lang="en-US" dirty="0">
                <a:latin typeface="Courier New"/>
                <a:cs typeface="Courier New"/>
              </a:rPr>
              <a:t>[</a:t>
            </a:r>
            <a:r>
              <a:rPr lang="en-US">
                <a:latin typeface="Courier New"/>
                <a:cs typeface="Courier New"/>
              </a:rPr>
              <a:t>i]);  </a:t>
            </a:r>
            <a:r>
              <a:rPr lang="en-US">
                <a:solidFill>
                  <a:srgbClr val="00B050"/>
                </a:solidFill>
                <a:latin typeface="Courier New"/>
                <a:cs typeface="Courier New"/>
              </a:rPr>
              <a:t>// call to toString() </a:t>
            </a:r>
          </a:p>
          <a:p>
            <a:pPr marL="0" indent="0">
              <a:buNone/>
            </a:pPr>
            <a:r>
              <a:rPr lang="en-US" dirty="0">
                <a:latin typeface="Courier New"/>
                <a:cs typeface="Courier New"/>
              </a:rPr>
              <a:t>    	</a:t>
            </a:r>
            <a:r>
              <a:rPr lang="en-US" err="1">
                <a:latin typeface="Courier New"/>
                <a:cs typeface="Courier New"/>
              </a:rPr>
              <a:t>insts</a:t>
            </a:r>
            <a:r>
              <a:rPr lang="en-US" dirty="0">
                <a:latin typeface="Courier New"/>
                <a:cs typeface="Courier New"/>
              </a:rPr>
              <a:t> [</a:t>
            </a:r>
            <a:r>
              <a:rPr lang="en-US" err="1">
                <a:latin typeface="Courier New"/>
                <a:cs typeface="Courier New"/>
              </a:rPr>
              <a:t>i</a:t>
            </a:r>
            <a:r>
              <a:rPr lang="en-US" dirty="0">
                <a:latin typeface="Courier New"/>
                <a:cs typeface="Courier New"/>
              </a:rPr>
              <a:t>].</a:t>
            </a:r>
            <a:r>
              <a:rPr lang="en-US" err="1">
                <a:latin typeface="Courier New"/>
                <a:cs typeface="Courier New"/>
              </a:rPr>
              <a:t>pickSound</a:t>
            </a:r>
            <a:r>
              <a:rPr lang="en-US" dirty="0">
                <a:latin typeface="Courier New"/>
                <a:cs typeface="Courier New"/>
              </a:rPr>
              <a:t>();</a:t>
            </a:r>
          </a:p>
          <a:p>
            <a:pPr marL="0" indent="0">
              <a:buNone/>
            </a:pPr>
            <a:r>
              <a:rPr lang="en-US" dirty="0">
                <a:latin typeface="Courier New"/>
                <a:cs typeface="Courier New"/>
              </a:rPr>
              <a:t>    	</a:t>
            </a:r>
            <a:r>
              <a:rPr lang="en-US" err="1">
                <a:latin typeface="Courier New"/>
                <a:cs typeface="Courier New"/>
              </a:rPr>
              <a:t>insts</a:t>
            </a:r>
            <a:r>
              <a:rPr lang="en-US" dirty="0">
                <a:latin typeface="Courier New"/>
                <a:cs typeface="Courier New"/>
              </a:rPr>
              <a:t> [</a:t>
            </a:r>
            <a:r>
              <a:rPr lang="en-US" err="1">
                <a:latin typeface="Courier New"/>
                <a:cs typeface="Courier New"/>
              </a:rPr>
              <a:t>i</a:t>
            </a:r>
            <a:r>
              <a:rPr lang="en-US" dirty="0">
                <a:latin typeface="Courier New"/>
                <a:cs typeface="Courier New"/>
              </a:rPr>
              <a:t>].</a:t>
            </a:r>
            <a:r>
              <a:rPr lang="en-US" err="1">
                <a:latin typeface="Courier New"/>
                <a:cs typeface="Courier New"/>
              </a:rPr>
              <a:t>playNote</a:t>
            </a:r>
            <a:r>
              <a:rPr lang="en-US" dirty="0">
                <a:latin typeface="Courier New"/>
                <a:cs typeface="Courier New"/>
              </a:rPr>
              <a:t>();</a:t>
            </a:r>
          </a:p>
          <a:p>
            <a:pPr marL="0" indent="0">
              <a:buNone/>
            </a:pPr>
            <a:r>
              <a:rPr lang="en-US" dirty="0">
                <a:latin typeface="Courier New"/>
                <a:cs typeface="Courier New"/>
              </a:rPr>
              <a:t>    	</a:t>
            </a:r>
            <a:r>
              <a:rPr lang="en-US" err="1">
                <a:latin typeface="Courier New"/>
                <a:cs typeface="Courier New"/>
              </a:rPr>
              <a:t>System.out.println</a:t>
            </a:r>
            <a:r>
              <a:rPr lang="en-US" dirty="0">
                <a:latin typeface="Courier New"/>
                <a:cs typeface="Courier New"/>
              </a:rPr>
              <a:t>();</a:t>
            </a:r>
          </a:p>
          <a:p>
            <a:pPr marL="0" indent="0">
              <a:buNone/>
            </a:pP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72219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Class Diagram</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Add classes from top (superclass)</a:t>
            </a:r>
          </a:p>
          <a:p>
            <a:pPr marL="0" indent="0">
              <a:buNone/>
            </a:pPr>
            <a:r>
              <a:rPr lang="en-US" dirty="0"/>
              <a:t>	to bottom (subclass).</a:t>
            </a:r>
          </a:p>
        </p:txBody>
      </p:sp>
      <p:graphicFrame>
        <p:nvGraphicFramePr>
          <p:cNvPr id="4" name="Diagram 3"/>
          <p:cNvGraphicFramePr/>
          <p:nvPr/>
        </p:nvGraphicFramePr>
        <p:xfrm>
          <a:off x="6096000" y="205739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637651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Finding output with a table:</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r>
              <a:rPr lang="en-US" i="1" dirty="0"/>
              <a:t>Italics</a:t>
            </a:r>
            <a:r>
              <a:rPr lang="en-US" dirty="0"/>
              <a:t> inherited but not overridden:</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3771008515"/>
              </p:ext>
            </p:extLst>
          </p:nvPr>
        </p:nvGraphicFramePr>
        <p:xfrm>
          <a:off x="2443432" y="1525437"/>
          <a:ext cx="7391400" cy="3112274"/>
        </p:xfrm>
        <a:graphic>
          <a:graphicData uri="http://schemas.openxmlformats.org/drawingml/2006/table">
            <a:tbl>
              <a:tblPr firstRow="1" bandRow="1">
                <a:tableStyleId>{5940675A-B579-460E-94D1-54222C63F5DA}</a:tableStyleId>
              </a:tblPr>
              <a:tblGrid>
                <a:gridCol w="1676399">
                  <a:extLst>
                    <a:ext uri="{9D8B030D-6E8A-4147-A177-3AD203B41FA5}">
                      <a16:colId xmlns:a16="http://schemas.microsoft.com/office/drawing/2014/main" val="20000"/>
                    </a:ext>
                  </a:extLst>
                </a:gridCol>
                <a:gridCol w="1676401">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295399">
                  <a:extLst>
                    <a:ext uri="{9D8B030D-6E8A-4147-A177-3AD203B41FA5}">
                      <a16:colId xmlns:a16="http://schemas.microsoft.com/office/drawing/2014/main" val="20003"/>
                    </a:ext>
                  </a:extLst>
                </a:gridCol>
                <a:gridCol w="1295401">
                  <a:extLst>
                    <a:ext uri="{9D8B030D-6E8A-4147-A177-3AD203B41FA5}">
                      <a16:colId xmlns:a16="http://schemas.microsoft.com/office/drawing/2014/main" val="20004"/>
                    </a:ext>
                  </a:extLst>
                </a:gridCol>
              </a:tblGrid>
              <a:tr h="838200">
                <a:tc>
                  <a:txBody>
                    <a:bodyPr/>
                    <a:lstStyle/>
                    <a:p>
                      <a:r>
                        <a:rPr lang="en-US" b="1"/>
                        <a:t>Method</a:t>
                      </a:r>
                    </a:p>
                  </a:txBody>
                  <a:tcPr/>
                </a:tc>
                <a:tc>
                  <a:txBody>
                    <a:bodyPr/>
                    <a:lstStyle/>
                    <a:p>
                      <a:r>
                        <a:rPr lang="en-US" b="1"/>
                        <a:t>Musical Instrument</a:t>
                      </a:r>
                    </a:p>
                  </a:txBody>
                  <a:tcPr/>
                </a:tc>
                <a:tc>
                  <a:txBody>
                    <a:bodyPr/>
                    <a:lstStyle/>
                    <a:p>
                      <a:r>
                        <a:rPr lang="en-US" b="1"/>
                        <a:t>Electric Keyboard</a:t>
                      </a:r>
                    </a:p>
                  </a:txBody>
                  <a:tcPr/>
                </a:tc>
                <a:tc>
                  <a:txBody>
                    <a:bodyPr/>
                    <a:lstStyle/>
                    <a:p>
                      <a:r>
                        <a:rPr lang="en-US" b="1"/>
                        <a:t>Guitar</a:t>
                      </a:r>
                    </a:p>
                  </a:txBody>
                  <a:tcPr/>
                </a:tc>
                <a:tc>
                  <a:txBody>
                    <a:bodyPr/>
                    <a:lstStyle/>
                    <a:p>
                      <a:r>
                        <a:rPr lang="en-US" b="1"/>
                        <a:t>Electric Guitar</a:t>
                      </a:r>
                    </a:p>
                  </a:txBody>
                  <a:tcPr/>
                </a:tc>
                <a:extLst>
                  <a:ext uri="{0D108BD9-81ED-4DB2-BD59-A6C34878D82A}">
                    <a16:rowId xmlns:a16="http://schemas.microsoft.com/office/drawing/2014/main" val="10000"/>
                  </a:ext>
                </a:extLst>
              </a:tr>
              <a:tr h="725557">
                <a:tc>
                  <a:txBody>
                    <a:bodyPr/>
                    <a:lstStyle/>
                    <a:p>
                      <a:r>
                        <a:rPr lang="en-US" sz="1600" err="1">
                          <a:latin typeface="Courier New"/>
                          <a:cs typeface="Courier New"/>
                        </a:rPr>
                        <a:t>pickSound</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Only one</a:t>
                      </a:r>
                      <a:r>
                        <a:rPr lang="en-US" sz="1600" baseline="0">
                          <a:latin typeface="Courier New" panose="02070309020205020404" pitchFamily="49" charset="0"/>
                          <a:cs typeface="Courier New" panose="02070309020205020404" pitchFamily="49" charset="0"/>
                        </a:rPr>
                        <a:t> sound!</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Press sound button</a:t>
                      </a:r>
                    </a:p>
                  </a:txBody>
                  <a:tcPr/>
                </a:tc>
                <a:tc>
                  <a:txBody>
                    <a:bodyPr/>
                    <a:lstStyle/>
                    <a:p>
                      <a:r>
                        <a:rPr lang="en-US" sz="1600" i="1">
                          <a:latin typeface="Courier New" panose="02070309020205020404" pitchFamily="49" charset="0"/>
                          <a:cs typeface="Courier New" panose="02070309020205020404" pitchFamily="49" charset="0"/>
                        </a:rPr>
                        <a:t>Only one sound!</a:t>
                      </a:r>
                    </a:p>
                  </a:txBody>
                  <a:tcPr/>
                </a:tc>
                <a:tc>
                  <a:txBody>
                    <a:bodyPr/>
                    <a:lstStyle/>
                    <a:p>
                      <a:r>
                        <a:rPr lang="en-US" sz="1600">
                          <a:latin typeface="Courier New" panose="02070309020205020404" pitchFamily="49" charset="0"/>
                          <a:cs typeface="Courier New" panose="02070309020205020404" pitchFamily="49" charset="0"/>
                        </a:rPr>
                        <a:t>Hit the fuzz box!</a:t>
                      </a:r>
                    </a:p>
                  </a:txBody>
                  <a:tcPr/>
                </a:tc>
                <a:extLst>
                  <a:ext uri="{0D108BD9-81ED-4DB2-BD59-A6C34878D82A}">
                    <a16:rowId xmlns:a16="http://schemas.microsoft.com/office/drawing/2014/main" val="10001"/>
                  </a:ext>
                </a:extLst>
              </a:tr>
              <a:tr h="725557">
                <a:tc>
                  <a:txBody>
                    <a:bodyPr/>
                    <a:lstStyle/>
                    <a:p>
                      <a:r>
                        <a:rPr lang="en-US" sz="1600" err="1">
                          <a:latin typeface="Courier New"/>
                          <a:cs typeface="Courier New"/>
                        </a:rPr>
                        <a:t>playNote</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Playing</a:t>
                      </a:r>
                    </a:p>
                  </a:txBody>
                  <a:tcPr/>
                </a:tc>
                <a:tc>
                  <a:txBody>
                    <a:bodyPr/>
                    <a:lstStyle/>
                    <a:p>
                      <a:r>
                        <a:rPr lang="en-US" sz="1600" i="1">
                          <a:latin typeface="Courier New" panose="02070309020205020404" pitchFamily="49" charset="0"/>
                          <a:cs typeface="Courier New" panose="02070309020205020404" pitchFamily="49" charset="0"/>
                        </a:rPr>
                        <a:t>Playing</a:t>
                      </a:r>
                    </a:p>
                  </a:txBody>
                  <a:tcPr/>
                </a:tc>
                <a:tc>
                  <a:txBody>
                    <a:bodyPr/>
                    <a:lstStyle/>
                    <a:p>
                      <a:r>
                        <a:rPr lang="en-US" sz="1600">
                          <a:latin typeface="Courier New" panose="02070309020205020404" pitchFamily="49" charset="0"/>
                          <a:cs typeface="Courier New" panose="02070309020205020404" pitchFamily="49" charset="0"/>
                        </a:rPr>
                        <a:t>Strumming</a:t>
                      </a:r>
                    </a:p>
                  </a:txBody>
                  <a:tcPr/>
                </a:tc>
                <a:tc>
                  <a:txBody>
                    <a:bodyPr/>
                    <a:lstStyle/>
                    <a:p>
                      <a:r>
                        <a:rPr lang="en-US" sz="1600" i="1">
                          <a:latin typeface="Courier New" panose="02070309020205020404" pitchFamily="49" charset="0"/>
                          <a:cs typeface="Courier New" panose="02070309020205020404" pitchFamily="49" charset="0"/>
                        </a:rPr>
                        <a:t>Strumming</a:t>
                      </a:r>
                    </a:p>
                  </a:txBody>
                  <a:tcPr/>
                </a:tc>
                <a:extLst>
                  <a:ext uri="{0D108BD9-81ED-4DB2-BD59-A6C34878D82A}">
                    <a16:rowId xmlns:a16="http://schemas.microsoft.com/office/drawing/2014/main" val="10002"/>
                  </a:ext>
                </a:extLst>
              </a:tr>
              <a:tr h="725557">
                <a:tc>
                  <a:txBody>
                    <a:bodyPr/>
                    <a:lstStyle/>
                    <a:p>
                      <a:r>
                        <a:rPr lang="en-US" sz="1600" err="1">
                          <a:latin typeface="Courier New"/>
                          <a:cs typeface="Courier New"/>
                        </a:rPr>
                        <a:t>toString</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Musical Instrument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a:latin typeface="Courier New" panose="02070309020205020404" pitchFamily="49" charset="0"/>
                          <a:cs typeface="Courier New" panose="02070309020205020404" pitchFamily="49" charset="0"/>
                        </a:rPr>
                        <a:t>Musical Instrument</a:t>
                      </a:r>
                    </a:p>
                  </a:txBody>
                  <a:tcPr/>
                </a:tc>
                <a:tc>
                  <a:txBody>
                    <a:bodyPr/>
                    <a:lstStyle/>
                    <a:p>
                      <a:r>
                        <a:rPr lang="en-US" sz="1600">
                          <a:latin typeface="Courier New" panose="02070309020205020404" pitchFamily="49" charset="0"/>
                          <a:cs typeface="Courier New" panose="02070309020205020404" pitchFamily="49" charset="0"/>
                        </a:rPr>
                        <a:t>Guitar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dirty="0">
                          <a:latin typeface="Courier New" panose="02070309020205020404" pitchFamily="49" charset="0"/>
                          <a:cs typeface="Courier New" panose="02070309020205020404" pitchFamily="49" charset="0"/>
                        </a:rPr>
                        <a:t>Guitar</a:t>
                      </a:r>
                    </a:p>
                    <a:p>
                      <a:endParaRPr lang="en-US" sz="1600"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896210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Write It Up</a:t>
            </a:r>
          </a:p>
        </p:txBody>
      </p:sp>
      <p:sp>
        <p:nvSpPr>
          <p:cNvPr id="3" name="Content Placeholder 2"/>
          <p:cNvSpPr>
            <a:spLocks noGrp="1"/>
          </p:cNvSpPr>
          <p:nvPr>
            <p:ph idx="1"/>
          </p:nvPr>
        </p:nvSpPr>
        <p:spPr>
          <a:xfrm>
            <a:off x="838199" y="2057399"/>
            <a:ext cx="10681531" cy="4119563"/>
          </a:xfrm>
        </p:spPr>
        <p:txBody>
          <a:bodyPr>
            <a:normAutofit fontScale="92500" lnSpcReduction="20000"/>
          </a:bodyPr>
          <a:lstStyle/>
          <a:p>
            <a:pPr marL="0" indent="0">
              <a:buNone/>
            </a:pPr>
            <a:r>
              <a:rPr lang="en-US" dirty="0" err="1">
                <a:latin typeface="Courier New" panose="02070309020205020404" pitchFamily="49" charset="0"/>
                <a:cs typeface="Courier New" panose="02070309020205020404" pitchFamily="49" charset="0"/>
              </a:rPr>
              <a:t>MusicalInstrument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MusicalInstrument</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ElectricKeyboard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new Guitar(), new </a:t>
            </a:r>
            <a:r>
              <a:rPr lang="en-US" dirty="0" err="1">
                <a:latin typeface="Courier New" panose="02070309020205020404" pitchFamily="49" charset="0"/>
                <a:cs typeface="Courier New" panose="02070309020205020404" pitchFamily="49" charset="0"/>
              </a:rPr>
              <a:t>ElectricGuitar</a:t>
            </a: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insts.length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pickSound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playNote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912066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584200" y="1435503"/>
            <a:ext cx="11018520" cy="4862032"/>
          </a:xfrm>
        </p:spPr>
        <p:txBody>
          <a:bodyPr>
            <a:normAutofit/>
          </a:bodyPr>
          <a:lstStyle/>
          <a:p>
            <a:pPr marL="914400" lvl="2" indent="0">
              <a:buNone/>
            </a:pPr>
            <a:r>
              <a:rPr lang="en-US" dirty="0" err="1">
                <a:latin typeface="Courier New" panose="02070309020205020404" pitchFamily="49" charset="0"/>
                <a:cs typeface="Courier New" panose="02070309020205020404" pitchFamily="49" charset="0"/>
              </a:rPr>
              <a:t>MusicalInstrument</a:t>
            </a: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Only one sound!</a:t>
            </a:r>
          </a:p>
          <a:p>
            <a:pPr marL="914400" lvl="2" indent="0">
              <a:buNone/>
            </a:pPr>
            <a:r>
              <a:rPr lang="en-US" dirty="0">
                <a:latin typeface="Courier New" panose="02070309020205020404" pitchFamily="49" charset="0"/>
                <a:cs typeface="Courier New" panose="02070309020205020404" pitchFamily="49" charset="0"/>
              </a:rPr>
              <a:t>Playing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err="1">
                <a:latin typeface="Courier New" panose="02070309020205020404" pitchFamily="49" charset="0"/>
                <a:cs typeface="Courier New" panose="02070309020205020404" pitchFamily="49" charset="0"/>
              </a:rPr>
              <a:t>MusicalInstrument</a:t>
            </a: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Press sound button</a:t>
            </a:r>
          </a:p>
          <a:p>
            <a:pPr marL="914400" lvl="2" indent="0">
              <a:buNone/>
            </a:pPr>
            <a:r>
              <a:rPr lang="en-US" dirty="0">
                <a:latin typeface="Courier New" panose="02070309020205020404" pitchFamily="49" charset="0"/>
                <a:cs typeface="Courier New" panose="02070309020205020404" pitchFamily="49" charset="0"/>
              </a:rPr>
              <a:t>Playing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Guitar</a:t>
            </a:r>
          </a:p>
          <a:p>
            <a:pPr marL="914400" lvl="2" indent="0">
              <a:buNone/>
            </a:pPr>
            <a:r>
              <a:rPr lang="en-US" dirty="0">
                <a:latin typeface="Courier New" panose="02070309020205020404" pitchFamily="49" charset="0"/>
                <a:cs typeface="Courier New" panose="02070309020205020404" pitchFamily="49" charset="0"/>
              </a:rPr>
              <a:t>Only one sound!</a:t>
            </a:r>
          </a:p>
          <a:p>
            <a:pPr marL="914400" lvl="2" indent="0">
              <a:buNone/>
            </a:pPr>
            <a:r>
              <a:rPr lang="en-US" dirty="0">
                <a:latin typeface="Courier New" panose="02070309020205020404" pitchFamily="49" charset="0"/>
                <a:cs typeface="Courier New" panose="02070309020205020404" pitchFamily="49" charset="0"/>
              </a:rPr>
              <a:t>Strumming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Guitar</a:t>
            </a:r>
          </a:p>
          <a:p>
            <a:pPr marL="914400" lvl="2" indent="0">
              <a:buNone/>
            </a:pPr>
            <a:r>
              <a:rPr lang="en-US" dirty="0">
                <a:latin typeface="Courier New" panose="02070309020205020404" pitchFamily="49" charset="0"/>
                <a:cs typeface="Courier New" panose="02070309020205020404" pitchFamily="49" charset="0"/>
              </a:rPr>
              <a:t>Hit the fuzz box!</a:t>
            </a:r>
          </a:p>
          <a:p>
            <a:pPr marL="914400" lvl="2" indent="0">
              <a:buNone/>
            </a:pPr>
            <a:r>
              <a:rPr lang="en-US" dirty="0">
                <a:latin typeface="Courier New" panose="02070309020205020404" pitchFamily="49" charset="0"/>
                <a:cs typeface="Courier New" panose="02070309020205020404" pitchFamily="49" charset="0"/>
              </a:rPr>
              <a:t>Strumming</a:t>
            </a:r>
          </a:p>
          <a:p>
            <a:endParaRPr lang="en-US" dirty="0"/>
          </a:p>
        </p:txBody>
      </p:sp>
      <p:pic>
        <p:nvPicPr>
          <p:cNvPr id="5" name="Picture 4" descr="Data Governance - lets make beautiful &lt;strong&gt;music&lt;/strong&gt; togeth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6836" y="1339316"/>
            <a:ext cx="4905048" cy="4905048"/>
          </a:xfrm>
          <a:prstGeom prst="rect">
            <a:avLst/>
          </a:prstGeom>
        </p:spPr>
      </p:pic>
    </p:spTree>
    <p:custDataLst>
      <p:tags r:id="rId1"/>
    </p:custDataLst>
    <p:extLst>
      <p:ext uri="{BB962C8B-B14F-4D97-AF65-F5344CB8AC3E}">
        <p14:creationId xmlns:p14="http://schemas.microsoft.com/office/powerpoint/2010/main" val="2619834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8315"/>
            <a:ext cx="10515600" cy="1157288"/>
          </a:xfrm>
        </p:spPr>
        <p:txBody>
          <a:bodyPr/>
          <a:lstStyle/>
          <a:p>
            <a:pPr algn="ctr"/>
            <a:r>
              <a:rPr lang="en-US" dirty="0"/>
              <a:t>Worksheet</a:t>
            </a:r>
          </a:p>
        </p:txBody>
      </p:sp>
    </p:spTree>
    <p:custDataLst>
      <p:tags r:id="rId1"/>
    </p:custDataLst>
    <p:extLst>
      <p:ext uri="{BB962C8B-B14F-4D97-AF65-F5344CB8AC3E}">
        <p14:creationId xmlns:p14="http://schemas.microsoft.com/office/powerpoint/2010/main" val="1245461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a:xfrm>
            <a:off x="584200" y="1435503"/>
            <a:ext cx="11018520" cy="1982081"/>
          </a:xfrm>
        </p:spPr>
        <p:txBody>
          <a:bodyPr vert="horz" wrap="square" lIns="0" tIns="0" rIns="0" bIns="0" rtlCol="0" anchor="t">
            <a:spAutoFit/>
          </a:bodyPr>
          <a:lstStyle/>
          <a:p>
            <a:pPr marL="0" indent="0">
              <a:buNone/>
            </a:pPr>
            <a:r>
              <a:rPr lang="en-US" dirty="0">
                <a:cs typeface="Segoe UI"/>
              </a:rPr>
              <a:t>Read BJP 9.4 section “Is-a Versus Has-a Relationships”</a:t>
            </a:r>
          </a:p>
          <a:p>
            <a:pPr marL="0" indent="0">
              <a:buNone/>
            </a:pPr>
            <a:endParaRPr lang="en-US" dirty="0"/>
          </a:p>
          <a:p>
            <a:pPr marL="0" indent="0">
              <a:buNone/>
            </a:pPr>
            <a:r>
              <a:rPr lang="en-US" dirty="0"/>
              <a:t>Complete self-check questions #18 – 20 </a:t>
            </a:r>
          </a:p>
          <a:p>
            <a:pPr marL="0" indent="0">
              <a:buNone/>
            </a:pPr>
            <a:endParaRPr lang="en-US" dirty="0"/>
          </a:p>
        </p:txBody>
      </p:sp>
    </p:spTree>
    <p:custDataLst>
      <p:tags r:id="rId1"/>
    </p:custDataLst>
    <p:extLst>
      <p:ext uri="{BB962C8B-B14F-4D97-AF65-F5344CB8AC3E}">
        <p14:creationId xmlns:p14="http://schemas.microsoft.com/office/powerpoint/2010/main" val="1974401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Has-a Relationships</a:t>
            </a:r>
          </a:p>
        </p:txBody>
      </p:sp>
      <p:sp>
        <p:nvSpPr>
          <p:cNvPr id="3" name="Subtitle 2"/>
          <p:cNvSpPr>
            <a:spLocks noGrp="1"/>
          </p:cNvSpPr>
          <p:nvPr>
            <p:ph type="subTitle" idx="1"/>
          </p:nvPr>
        </p:nvSpPr>
        <p:spPr>
          <a:xfrm>
            <a:off x="1524000" y="3656862"/>
            <a:ext cx="9144000" cy="1655762"/>
          </a:xfrm>
        </p:spPr>
        <p:txBody>
          <a:bodyPr/>
          <a:lstStyle/>
          <a:p>
            <a:r>
              <a:rPr lang="en-US"/>
              <a:t>[ 6.05 ] </a:t>
            </a:r>
            <a:r>
              <a:rPr lang="en-US" dirty="0"/>
              <a:t>[ Today’s Date ] [ Instructor Name ]</a:t>
            </a:r>
          </a:p>
        </p:txBody>
      </p:sp>
    </p:spTree>
    <p:custDataLst>
      <p:tags r:id="rId1"/>
    </p:custDataLst>
    <p:extLst>
      <p:ext uri="{BB962C8B-B14F-4D97-AF65-F5344CB8AC3E}">
        <p14:creationId xmlns:p14="http://schemas.microsoft.com/office/powerpoint/2010/main" val="954404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00"/>
            <a:ext cx="10515600" cy="1157288"/>
          </a:xfrm>
        </p:spPr>
        <p:txBody>
          <a:bodyPr>
            <a:normAutofit/>
          </a:bodyPr>
          <a:lstStyle/>
          <a:p>
            <a:r>
              <a:rPr lang="en-US" dirty="0"/>
              <a:t>Relationship between a:</a:t>
            </a:r>
            <a:br>
              <a:rPr lang="en-US" dirty="0"/>
            </a:br>
            <a:r>
              <a:rPr lang="en-US" dirty="0"/>
              <a:t>Animal, Carnivore, Tiger, and Donkey</a:t>
            </a:r>
          </a:p>
        </p:txBody>
      </p:sp>
      <p:graphicFrame>
        <p:nvGraphicFramePr>
          <p:cNvPr id="6" name="Diagram 5"/>
          <p:cNvGraphicFramePr/>
          <p:nvPr/>
        </p:nvGraphicFramePr>
        <p:xfrm>
          <a:off x="1117602" y="100101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6977577" y="4079629"/>
            <a:ext cx="3993401" cy="523220"/>
          </a:xfrm>
          <a:prstGeom prst="rect">
            <a:avLst/>
          </a:prstGeom>
          <a:noFill/>
        </p:spPr>
        <p:txBody>
          <a:bodyPr wrap="none" rtlCol="0">
            <a:spAutoFit/>
          </a:bodyPr>
          <a:lstStyle/>
          <a:p>
            <a:r>
              <a:rPr lang="en-US" sz="2800" dirty="0"/>
              <a:t>This is an Is-a Relationship</a:t>
            </a:r>
          </a:p>
        </p:txBody>
      </p:sp>
    </p:spTree>
    <p:custDataLst>
      <p:tags r:id="rId1"/>
    </p:custDataLst>
    <p:extLst>
      <p:ext uri="{BB962C8B-B14F-4D97-AF65-F5344CB8AC3E}">
        <p14:creationId xmlns:p14="http://schemas.microsoft.com/office/powerpoint/2010/main" val="2171576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499"/>
            <a:ext cx="10515600" cy="1805549"/>
          </a:xfrm>
        </p:spPr>
        <p:txBody>
          <a:bodyPr>
            <a:normAutofit/>
          </a:bodyPr>
          <a:lstStyle/>
          <a:p>
            <a:r>
              <a:rPr lang="en-US">
                <a:cs typeface="Segoe UI"/>
              </a:rPr>
              <a:t>Is-a relationships for:</a:t>
            </a:r>
            <a:br>
              <a:rPr lang="en-US" dirty="0"/>
            </a:br>
            <a:br>
              <a:rPr lang="en-US" dirty="0"/>
            </a:br>
            <a:r>
              <a:rPr lang="en-US" dirty="0" err="1">
                <a:cs typeface="Segoe UI"/>
              </a:rPr>
              <a:t>ZooMember</a:t>
            </a:r>
            <a:r>
              <a:rPr lang="en-US" dirty="0">
                <a:cs typeface="Segoe UI"/>
              </a:rPr>
              <a:t>				    </a:t>
            </a:r>
            <a:r>
              <a:rPr lang="en-US" dirty="0" err="1">
                <a:cs typeface="Segoe UI"/>
              </a:rPr>
              <a:t>ZooFacility</a:t>
            </a:r>
            <a:endParaRPr lang="en-US" dirty="0">
              <a:cs typeface="Segoe UI"/>
            </a:endParaRPr>
          </a:p>
        </p:txBody>
      </p:sp>
      <p:graphicFrame>
        <p:nvGraphicFramePr>
          <p:cNvPr id="6" name="Diagram 5"/>
          <p:cNvGraphicFramePr/>
          <p:nvPr/>
        </p:nvGraphicFramePr>
        <p:xfrm>
          <a:off x="-992552" y="2917962"/>
          <a:ext cx="8128000" cy="3104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5022818" y="2917962"/>
          <a:ext cx="8128000" cy="31040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172642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742" y="977410"/>
            <a:ext cx="10164856" cy="4907172"/>
          </a:xfrm>
          <a:prstGeom prst="rect">
            <a:avLst/>
          </a:prstGeom>
        </p:spPr>
      </p:pic>
    </p:spTree>
    <p:custDataLst>
      <p:tags r:id="rId1"/>
    </p:custDataLst>
    <p:extLst>
      <p:ext uri="{BB962C8B-B14F-4D97-AF65-F5344CB8AC3E}">
        <p14:creationId xmlns:p14="http://schemas.microsoft.com/office/powerpoint/2010/main" val="36154600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00"/>
            <a:ext cx="10515600" cy="1819617"/>
          </a:xfrm>
        </p:spPr>
        <p:txBody>
          <a:bodyPr>
            <a:normAutofit/>
          </a:bodyPr>
          <a:lstStyle/>
          <a:p>
            <a:r>
              <a:rPr lang="en-US" dirty="0"/>
              <a:t>So how would we model a zoo?</a:t>
            </a:r>
            <a:br>
              <a:rPr lang="en-US" dirty="0"/>
            </a:br>
            <a:br>
              <a:rPr lang="en-US" dirty="0"/>
            </a:br>
            <a:r>
              <a:rPr lang="en-US" dirty="0"/>
              <a:t>Zoo</a:t>
            </a:r>
          </a:p>
        </p:txBody>
      </p:sp>
      <p:graphicFrame>
        <p:nvGraphicFramePr>
          <p:cNvPr id="4" name="Diagram 3"/>
          <p:cNvGraphicFramePr/>
          <p:nvPr/>
        </p:nvGraphicFramePr>
        <p:xfrm>
          <a:off x="-992552" y="2917962"/>
          <a:ext cx="8128000" cy="3104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096000" y="2703016"/>
            <a:ext cx="5509846" cy="4154984"/>
          </a:xfrm>
          <a:prstGeom prst="rect">
            <a:avLst/>
          </a:prstGeom>
          <a:noFill/>
        </p:spPr>
        <p:txBody>
          <a:bodyPr wrap="square" rtlCol="0">
            <a:spAutoFit/>
          </a:bodyPr>
          <a:lstStyle/>
          <a:p>
            <a:r>
              <a:rPr lang="en-US" sz="2400" dirty="0"/>
              <a:t>Has-a describes the relationship between a class that is client code of another class.</a:t>
            </a:r>
          </a:p>
          <a:p>
            <a:endParaRPr lang="en-US" sz="2400" dirty="0"/>
          </a:p>
          <a:p>
            <a:r>
              <a:rPr lang="en-US" sz="2400" dirty="0"/>
              <a:t>You should use a has-a relationship when you can’t substitute one class for another.</a:t>
            </a:r>
          </a:p>
          <a:p>
            <a:endParaRPr lang="en-US" sz="2400" dirty="0"/>
          </a:p>
          <a:p>
            <a:r>
              <a:rPr lang="en-US" sz="2400" dirty="0"/>
              <a:t>In this case, a Zoo is not an Animal, </a:t>
            </a:r>
            <a:r>
              <a:rPr lang="en-US" sz="2400" dirty="0" err="1"/>
              <a:t>ZooMember</a:t>
            </a:r>
            <a:r>
              <a:rPr lang="en-US" sz="2400" dirty="0"/>
              <a:t> or </a:t>
            </a:r>
            <a:r>
              <a:rPr lang="en-US" sz="2400" dirty="0" err="1"/>
              <a:t>ZooFacility</a:t>
            </a:r>
            <a:r>
              <a:rPr lang="en-US" sz="2400" dirty="0"/>
              <a:t>, rather a Zoo has all of these components.</a:t>
            </a:r>
          </a:p>
          <a:p>
            <a:endParaRPr lang="en-US" sz="2400" dirty="0"/>
          </a:p>
          <a:p>
            <a:endParaRPr lang="en-US" sz="2400" dirty="0"/>
          </a:p>
        </p:txBody>
      </p:sp>
    </p:spTree>
    <p:custDataLst>
      <p:tags r:id="rId1"/>
    </p:custDataLst>
    <p:extLst>
      <p:ext uri="{BB962C8B-B14F-4D97-AF65-F5344CB8AC3E}">
        <p14:creationId xmlns:p14="http://schemas.microsoft.com/office/powerpoint/2010/main" val="763434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Has-a Relationships</a:t>
            </a:r>
          </a:p>
        </p:txBody>
      </p:sp>
      <p:sp>
        <p:nvSpPr>
          <p:cNvPr id="3" name="Content Placeholder 2"/>
          <p:cNvSpPr>
            <a:spLocks noGrp="1"/>
          </p:cNvSpPr>
          <p:nvPr>
            <p:ph idx="1"/>
          </p:nvPr>
        </p:nvSpPr>
        <p:spPr>
          <a:xfrm>
            <a:off x="584200" y="1435503"/>
            <a:ext cx="11018520" cy="3890296"/>
          </a:xfrm>
        </p:spPr>
        <p:txBody>
          <a:bodyPr vert="horz" wrap="square" lIns="0" tIns="0" rIns="0" bIns="0" rtlCol="0" anchor="t">
            <a:spAutoFit/>
          </a:bodyPr>
          <a:lstStyle/>
          <a:p>
            <a:pPr marL="0" indent="0">
              <a:buNone/>
            </a:pPr>
            <a:r>
              <a:rPr lang="en-US" dirty="0"/>
              <a:t>How would you design a Zoo?</a:t>
            </a:r>
          </a:p>
          <a:p>
            <a:pPr marL="0" indent="0">
              <a:buNone/>
            </a:pPr>
            <a:endParaRPr lang="en-US" dirty="0"/>
          </a:p>
          <a:p>
            <a:pPr marL="0" indent="0">
              <a:buNone/>
            </a:pPr>
            <a:r>
              <a:rPr lang="en-US" dirty="0"/>
              <a:t>A Zoo has many parts:</a:t>
            </a:r>
          </a:p>
          <a:p>
            <a:pPr marL="0" indent="0">
              <a:buNone/>
            </a:pPr>
            <a:endParaRPr lang="en-US" dirty="0"/>
          </a:p>
          <a:p>
            <a:pPr marL="0" indent="0">
              <a:buNone/>
            </a:pPr>
            <a:r>
              <a:rPr lang="en-US" sz="2400">
                <a:latin typeface="Courier New"/>
                <a:cs typeface="Courier New"/>
              </a:rPr>
              <a:t>Animals, </a:t>
            </a:r>
            <a:r>
              <a:rPr lang="en-US" sz="2400" err="1">
                <a:latin typeface="Courier New"/>
                <a:cs typeface="Courier New"/>
              </a:rPr>
              <a:t>ZooMember</a:t>
            </a:r>
            <a:r>
              <a:rPr lang="en-US" sz="2400">
                <a:latin typeface="Courier New"/>
                <a:cs typeface="Courier New"/>
              </a:rPr>
              <a:t>, </a:t>
            </a:r>
            <a:r>
              <a:rPr lang="en-US" sz="2400" err="1">
                <a:latin typeface="Courier New"/>
                <a:cs typeface="Courier New"/>
              </a:rPr>
              <a:t>ZooFacility</a:t>
            </a:r>
            <a:endParaRPr lang="en-US" sz="2400">
              <a:latin typeface="Courier New"/>
              <a:cs typeface="Courier New"/>
            </a:endParaRPr>
          </a:p>
          <a:p>
            <a:pPr marL="0" indent="0">
              <a:buNone/>
            </a:pPr>
            <a:endParaRPr lang="en-US" dirty="0"/>
          </a:p>
          <a:p>
            <a:pPr marL="0" indent="0">
              <a:buNone/>
            </a:pPr>
            <a:r>
              <a:rPr lang="en-US">
                <a:cs typeface="Segoe UI"/>
              </a:rPr>
              <a:t>You need many instances of each of these classes to have an effective Zoo.</a:t>
            </a:r>
          </a:p>
        </p:txBody>
      </p:sp>
    </p:spTree>
    <p:custDataLst>
      <p:tags r:id="rId1"/>
    </p:custDataLst>
    <p:extLst>
      <p:ext uri="{BB962C8B-B14F-4D97-AF65-F5344CB8AC3E}">
        <p14:creationId xmlns:p14="http://schemas.microsoft.com/office/powerpoint/2010/main" val="3222473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 Has-a Relationship</a:t>
            </a:r>
          </a:p>
        </p:txBody>
      </p:sp>
      <p:sp>
        <p:nvSpPr>
          <p:cNvPr id="3" name="Content Placeholder 2"/>
          <p:cNvSpPr>
            <a:spLocks noGrp="1"/>
          </p:cNvSpPr>
          <p:nvPr>
            <p:ph idx="1"/>
          </p:nvPr>
        </p:nvSpPr>
        <p:spPr>
          <a:xfrm>
            <a:off x="838200" y="2057399"/>
            <a:ext cx="10978662" cy="4119563"/>
          </a:xfrm>
        </p:spPr>
        <p:txBody>
          <a:bodyPr vert="horz" wrap="square" lIns="0" tIns="0" rIns="0" bIns="0" rtlCol="0" anchor="t">
            <a:normAutofit lnSpcReduction="10000"/>
          </a:bodyPr>
          <a:lstStyle/>
          <a:p>
            <a:pPr marL="0" indent="0">
              <a:buNone/>
            </a:pPr>
            <a:r>
              <a:rPr lang="en-US" dirty="0">
                <a:latin typeface="Courier New" panose="02070309020205020404" pitchFamily="49" charset="0"/>
                <a:cs typeface="Courier New" panose="02070309020205020404" pitchFamily="49" charset="0"/>
              </a:rPr>
              <a:t>public class Zoo{</a:t>
            </a:r>
          </a:p>
          <a:p>
            <a:pPr marL="0" indent="0">
              <a:buNone/>
            </a:pPr>
            <a:r>
              <a:rPr lang="en-US" dirty="0">
                <a:latin typeface="Courier New" panose="02070309020205020404" pitchFamily="49" charset="0"/>
                <a:cs typeface="Courier New" panose="02070309020205020404" pitchFamily="49" charset="0"/>
              </a:rPr>
              <a:t>	private Animal[] animals;</a:t>
            </a:r>
          </a:p>
          <a:p>
            <a:pPr marL="0" indent="0">
              <a:buNone/>
            </a:pPr>
            <a:r>
              <a:rPr lang="en-US">
                <a:latin typeface="Courier New"/>
                <a:cs typeface="Courier New"/>
              </a:rPr>
              <a:t>	private </a:t>
            </a:r>
            <a:r>
              <a:rPr lang="en-US" err="1">
                <a:latin typeface="Courier New"/>
                <a:cs typeface="Courier New"/>
              </a:rPr>
              <a:t>ZooMember</a:t>
            </a:r>
            <a:r>
              <a:rPr lang="en-US">
                <a:latin typeface="Courier New"/>
                <a:cs typeface="Courier New"/>
              </a:rPr>
              <a:t>[] </a:t>
            </a:r>
            <a:r>
              <a:rPr lang="en-US" err="1">
                <a:latin typeface="Courier New"/>
                <a:cs typeface="Courier New"/>
              </a:rPr>
              <a:t>zooMembers</a:t>
            </a:r>
            <a:r>
              <a:rPr lang="en-US">
                <a:latin typeface="Courier New"/>
                <a:cs typeface="Courier New"/>
              </a:rPr>
              <a:t>;</a:t>
            </a:r>
          </a:p>
          <a:p>
            <a:pPr marL="0" indent="0">
              <a:buNone/>
            </a:pPr>
            <a:r>
              <a:rPr lang="en-US">
                <a:latin typeface="Courier New"/>
                <a:cs typeface="Courier New"/>
              </a:rPr>
              <a:t>	private </a:t>
            </a:r>
            <a:r>
              <a:rPr lang="en-US" err="1">
                <a:latin typeface="Courier New"/>
                <a:cs typeface="Courier New"/>
              </a:rPr>
              <a:t>ZooFacility</a:t>
            </a:r>
            <a:r>
              <a:rPr lang="en-US">
                <a:latin typeface="Courier New"/>
                <a:cs typeface="Courier New"/>
              </a:rPr>
              <a:t>[] </a:t>
            </a:r>
            <a:r>
              <a:rPr lang="en-US" err="1">
                <a:latin typeface="Courier New"/>
                <a:cs typeface="Courier New"/>
              </a:rPr>
              <a:t>zooFacilities</a:t>
            </a:r>
            <a:r>
              <a:rPr lang="en-US">
                <a:latin typeface="Courier New"/>
                <a:cs typeface="Courier New"/>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a:cs typeface="Courier New"/>
              </a:rPr>
              <a:t>We create fields that refer to other classes to create a has-a relationship.</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2166580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3D72-5930-4999-8EA6-E76E0485F240}"/>
              </a:ext>
            </a:extLst>
          </p:cNvPr>
          <p:cNvSpPr>
            <a:spLocks noGrp="1"/>
          </p:cNvSpPr>
          <p:nvPr>
            <p:ph type="title"/>
          </p:nvPr>
        </p:nvSpPr>
        <p:spPr/>
        <p:txBody>
          <a:bodyPr/>
          <a:lstStyle/>
          <a:p>
            <a:r>
              <a:rPr lang="en-US" dirty="0"/>
              <a:t>Constructors</a:t>
            </a:r>
          </a:p>
        </p:txBody>
      </p:sp>
      <p:sp>
        <p:nvSpPr>
          <p:cNvPr id="3" name="Content Placeholder 2">
            <a:extLst>
              <a:ext uri="{FF2B5EF4-FFF2-40B4-BE49-F238E27FC236}">
                <a16:creationId xmlns:a16="http://schemas.microsoft.com/office/drawing/2014/main" id="{4D13C041-DCF5-425D-B03C-A6CA3F915AFE}"/>
              </a:ext>
            </a:extLst>
          </p:cNvPr>
          <p:cNvSpPr>
            <a:spLocks noGrp="1"/>
          </p:cNvSpPr>
          <p:nvPr>
            <p:ph idx="1"/>
          </p:nvPr>
        </p:nvSpPr>
        <p:spPr>
          <a:xfrm>
            <a:off x="584200" y="1435503"/>
            <a:ext cx="11018520" cy="4890786"/>
          </a:xfrm>
        </p:spPr>
        <p:txBody>
          <a:bodyPr>
            <a:normAutofit fontScale="92500" lnSpcReduction="20000"/>
          </a:bodyPr>
          <a:lstStyle/>
          <a:p>
            <a:r>
              <a:rPr lang="en-US" dirty="0"/>
              <a:t>If no </a:t>
            </a:r>
            <a:r>
              <a:rPr lang="en-US"/>
              <a:t>constructor is </a:t>
            </a:r>
            <a:r>
              <a:rPr lang="en-US" dirty="0"/>
              <a:t>specified, the compiler will add a no-argument constructor. </a:t>
            </a:r>
          </a:p>
          <a:p>
            <a:pPr lvl="1"/>
            <a:r>
              <a:rPr lang="en-US" dirty="0"/>
              <a:t>A no-argument constructor has no parameters, for example </a:t>
            </a:r>
            <a:r>
              <a:rPr lang="en-US" dirty="0">
                <a:latin typeface="Courier New" panose="02070309020205020404" pitchFamily="49" charset="0"/>
                <a:cs typeface="Courier New" panose="02070309020205020404" pitchFamily="49" charset="0"/>
              </a:rPr>
              <a:t>public Zoo()</a:t>
            </a:r>
            <a:r>
              <a:rPr lang="en-US" dirty="0"/>
              <a:t>.</a:t>
            </a:r>
          </a:p>
          <a:p>
            <a:endParaRPr lang="en-US" dirty="0"/>
          </a:p>
          <a:p>
            <a:r>
              <a:rPr lang="en-US" dirty="0"/>
              <a:t>If a subclass has no call to a superclass constructor using </a:t>
            </a:r>
            <a:r>
              <a:rPr lang="en-US" dirty="0">
                <a:latin typeface="Courier New" panose="02070309020205020404" pitchFamily="49" charset="0"/>
                <a:cs typeface="Courier New" panose="02070309020205020404" pitchFamily="49" charset="0"/>
              </a:rPr>
              <a:t>super</a:t>
            </a:r>
            <a:r>
              <a:rPr lang="en-US" dirty="0"/>
              <a:t> as the first line in a subclass constructor, then the compiler will automatically add a </a:t>
            </a:r>
            <a:r>
              <a:rPr lang="en-US" dirty="0">
                <a:latin typeface="Courier New" panose="02070309020205020404" pitchFamily="49" charset="0"/>
                <a:cs typeface="Courier New" panose="02070309020205020404" pitchFamily="49" charset="0"/>
              </a:rPr>
              <a:t>super()</a:t>
            </a:r>
            <a:r>
              <a:rPr lang="en-US" dirty="0"/>
              <a:t> call as the first line in a constructor. </a:t>
            </a:r>
          </a:p>
          <a:p>
            <a:pPr lvl="1"/>
            <a:r>
              <a:rPr lang="en-US" dirty="0"/>
              <a:t>provide no-argument constructors in parent classes </a:t>
            </a:r>
          </a:p>
          <a:p>
            <a:pPr lvl="1"/>
            <a:r>
              <a:rPr lang="en-US" dirty="0"/>
              <a:t>or be sure to use an explicit call to </a:t>
            </a:r>
            <a:r>
              <a:rPr lang="en-US" dirty="0">
                <a:latin typeface="Courier New" panose="02070309020205020404" pitchFamily="49" charset="0"/>
                <a:cs typeface="Courier New" panose="02070309020205020404" pitchFamily="49" charset="0"/>
              </a:rPr>
              <a:t>super()</a:t>
            </a:r>
            <a:r>
              <a:rPr lang="en-US" dirty="0"/>
              <a:t> as the first line in the constructors of subclasses.</a:t>
            </a:r>
          </a:p>
          <a:p>
            <a:endParaRPr lang="en-US" dirty="0"/>
          </a:p>
          <a:p>
            <a:r>
              <a:rPr lang="en-US" dirty="0"/>
              <a:t>Regardless of whether the superclass constructor is called implicitly or explicitly, the process of calling superclass constructors continues until the </a:t>
            </a:r>
            <a:r>
              <a:rPr lang="en-US" dirty="0">
                <a:latin typeface="Courier New" panose="02070309020205020404" pitchFamily="49" charset="0"/>
                <a:cs typeface="Courier New" panose="02070309020205020404" pitchFamily="49" charset="0"/>
              </a:rPr>
              <a:t>Object</a:t>
            </a:r>
            <a:r>
              <a:rPr lang="en-US" dirty="0"/>
              <a:t> constructor is called since every class inherits from the </a:t>
            </a:r>
            <a:r>
              <a:rPr lang="en-US" dirty="0">
                <a:latin typeface="Courier New" panose="02070309020205020404" pitchFamily="49" charset="0"/>
                <a:cs typeface="Courier New" panose="02070309020205020404" pitchFamily="49" charset="0"/>
              </a:rPr>
              <a:t>Object</a:t>
            </a:r>
            <a:r>
              <a:rPr lang="en-US" dirty="0"/>
              <a:t> class.</a:t>
            </a:r>
          </a:p>
        </p:txBody>
      </p:sp>
    </p:spTree>
    <p:custDataLst>
      <p:tags r:id="rId1"/>
    </p:custDataLst>
    <p:extLst>
      <p:ext uri="{BB962C8B-B14F-4D97-AF65-F5344CB8AC3E}">
        <p14:creationId xmlns:p14="http://schemas.microsoft.com/office/powerpoint/2010/main" val="86351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52383"/>
            <a:ext cx="10515600" cy="1157288"/>
          </a:xfrm>
        </p:spPr>
        <p:txBody>
          <a:bodyPr/>
          <a:lstStyle/>
          <a:p>
            <a:pPr algn="ctr"/>
            <a:r>
              <a:rPr lang="en-US" dirty="0"/>
              <a:t>Worksheet 6.5: Trio</a:t>
            </a:r>
          </a:p>
        </p:txBody>
      </p:sp>
    </p:spTree>
    <p:custDataLst>
      <p:tags r:id="rId1"/>
    </p:custDataLst>
    <p:extLst>
      <p:ext uri="{BB962C8B-B14F-4D97-AF65-F5344CB8AC3E}">
        <p14:creationId xmlns:p14="http://schemas.microsoft.com/office/powerpoint/2010/main" val="2398621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Homework</a:t>
            </a:r>
          </a:p>
        </p:txBody>
      </p:sp>
      <p:sp>
        <p:nvSpPr>
          <p:cNvPr id="3" name="Content Placeholder 2"/>
          <p:cNvSpPr>
            <a:spLocks noGrp="1"/>
          </p:cNvSpPr>
          <p:nvPr>
            <p:ph sz="quarter" idx="10"/>
          </p:nvPr>
        </p:nvSpPr>
        <p:spPr>
          <a:xfrm>
            <a:off x="584200" y="1435100"/>
            <a:ext cx="11018838" cy="4833938"/>
          </a:xfrm>
        </p:spPr>
        <p:txBody>
          <a:bodyPr vert="horz" wrap="square" lIns="0" tIns="0" rIns="0" bIns="0" rtlCol="0">
            <a:normAutofit/>
          </a:bodyPr>
          <a:lstStyle/>
          <a:p>
            <a:pPr marL="0" indent="0">
              <a:buNone/>
            </a:pPr>
            <a:r>
              <a:rPr lang="en-US"/>
              <a:t>Read BJP 9.5</a:t>
            </a:r>
          </a:p>
          <a:p>
            <a:pPr marL="0" indent="0">
              <a:buNone/>
            </a:pPr>
            <a:endParaRPr lang="en-US" dirty="0"/>
          </a:p>
        </p:txBody>
      </p:sp>
    </p:spTree>
    <p:custDataLst>
      <p:tags r:id="rId1"/>
    </p:custDataLst>
    <p:extLst>
      <p:ext uri="{BB962C8B-B14F-4D97-AF65-F5344CB8AC3E}">
        <p14:creationId xmlns:p14="http://schemas.microsoft.com/office/powerpoint/2010/main" val="177848358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41457"/>
            <a:ext cx="9144000" cy="923330"/>
          </a:xfrm>
        </p:spPr>
        <p:txBody>
          <a:bodyPr/>
          <a:lstStyle/>
          <a:p>
            <a:r>
              <a:rPr lang="en-US" dirty="0"/>
              <a:t>Interfaces (Optional)</a:t>
            </a:r>
          </a:p>
        </p:txBody>
      </p:sp>
      <p:sp>
        <p:nvSpPr>
          <p:cNvPr id="3" name="Subtitle 2"/>
          <p:cNvSpPr>
            <a:spLocks noGrp="1"/>
          </p:cNvSpPr>
          <p:nvPr>
            <p:ph type="subTitle" idx="1"/>
          </p:nvPr>
        </p:nvSpPr>
        <p:spPr>
          <a:xfrm>
            <a:off x="1524000" y="3656862"/>
            <a:ext cx="9144000" cy="1655762"/>
          </a:xfrm>
        </p:spPr>
        <p:txBody>
          <a:bodyPr/>
          <a:lstStyle/>
          <a:p>
            <a:r>
              <a:rPr lang="en-US" dirty="0"/>
              <a:t>[ 6.06 ] [ Today’s Date ] [ Instructor Name ]</a:t>
            </a:r>
          </a:p>
        </p:txBody>
      </p:sp>
    </p:spTree>
    <p:custDataLst>
      <p:tags r:id="rId1"/>
    </p:custDataLst>
    <p:extLst>
      <p:ext uri="{BB962C8B-B14F-4D97-AF65-F5344CB8AC3E}">
        <p14:creationId xmlns:p14="http://schemas.microsoft.com/office/powerpoint/2010/main" val="546057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Has-A Review</a:t>
            </a:r>
          </a:p>
        </p:txBody>
      </p:sp>
      <p:sp>
        <p:nvSpPr>
          <p:cNvPr id="3" name="Content Placeholder 2"/>
          <p:cNvSpPr>
            <a:spLocks noGrp="1"/>
          </p:cNvSpPr>
          <p:nvPr>
            <p:ph idx="1"/>
          </p:nvPr>
        </p:nvSpPr>
        <p:spPr>
          <a:xfrm>
            <a:off x="584200" y="1435503"/>
            <a:ext cx="11018520" cy="4567404"/>
          </a:xfrm>
        </p:spPr>
        <p:txBody>
          <a:bodyPr/>
          <a:lstStyle/>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Vehicle{}</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Speed{}</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Van extends Vehicle {</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private Speed </a:t>
            </a:r>
            <a:r>
              <a:rPr kumimoji="0" lang="en-US" sz="2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sp</a:t>
            </a: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indent="0">
              <a:buNone/>
            </a:pPr>
            <a:endParaRPr lang="en-US" dirty="0">
              <a:solidFill>
                <a:srgbClr val="000000"/>
              </a:solidFill>
              <a:latin typeface="Courier New" panose="02070309020205020404" pitchFamily="49" charset="0"/>
              <a:cs typeface="Courier New" panose="02070309020205020404" pitchFamily="49" charset="0"/>
            </a:endParaRPr>
          </a:p>
          <a:p>
            <a:pPr marL="0" indent="0">
              <a:buNone/>
            </a:pPr>
            <a:r>
              <a:rPr lang="en-US" dirty="0"/>
              <a:t>Class </a:t>
            </a:r>
            <a:r>
              <a:rPr lang="en-US" dirty="0">
                <a:latin typeface="Courier New" panose="02070309020205020404" pitchFamily="49" charset="0"/>
                <a:cs typeface="Courier New" panose="02070309020205020404" pitchFamily="49" charset="0"/>
              </a:rPr>
              <a:t>Van</a:t>
            </a:r>
            <a:r>
              <a:rPr lang="en-US" dirty="0"/>
              <a:t> Has-A </a:t>
            </a:r>
            <a:r>
              <a:rPr lang="en-US" dirty="0">
                <a:latin typeface="Courier New" panose="02070309020205020404" pitchFamily="49" charset="0"/>
                <a:cs typeface="Courier New" panose="02070309020205020404" pitchFamily="49" charset="0"/>
              </a:rPr>
              <a:t>Speed</a:t>
            </a:r>
            <a:r>
              <a:rPr lang="en-US" dirty="0"/>
              <a:t>. </a:t>
            </a:r>
          </a:p>
          <a:p>
            <a:pPr marL="0" indent="0">
              <a:buNone/>
            </a:pPr>
            <a:r>
              <a:rPr lang="en-US" dirty="0"/>
              <a:t>By having a separate class for </a:t>
            </a:r>
            <a:r>
              <a:rPr lang="en-US" dirty="0">
                <a:latin typeface="Courier New" panose="02070309020205020404" pitchFamily="49" charset="0"/>
                <a:cs typeface="Courier New" panose="02070309020205020404" pitchFamily="49" charset="0"/>
              </a:rPr>
              <a:t>Speed </a:t>
            </a:r>
            <a:r>
              <a:rPr lang="en-US" dirty="0"/>
              <a:t>it possible to reuse the Speed class in multiple applications</a:t>
            </a:r>
          </a:p>
        </p:txBody>
      </p:sp>
    </p:spTree>
    <p:custDataLst>
      <p:tags r:id="rId1"/>
    </p:custDataLst>
    <p:extLst>
      <p:ext uri="{BB962C8B-B14F-4D97-AF65-F5344CB8AC3E}">
        <p14:creationId xmlns:p14="http://schemas.microsoft.com/office/powerpoint/2010/main" val="1214770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limitations to inheritance?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Can we inherit code from more than one superclass?</a:t>
            </a:r>
          </a:p>
          <a:p>
            <a:pPr marL="0" indent="0">
              <a:buNone/>
            </a:pPr>
            <a:endParaRPr lang="en-US" dirty="0"/>
          </a:p>
          <a:p>
            <a:pPr marL="0" indent="0">
              <a:buNone/>
            </a:pPr>
            <a:r>
              <a:rPr lang="en-US" dirty="0"/>
              <a:t>Can we have an is-a relationship or polymorphism without giving the subclass access to our code?</a:t>
            </a:r>
          </a:p>
        </p:txBody>
      </p:sp>
    </p:spTree>
    <p:custDataLst>
      <p:tags r:id="rId1"/>
    </p:custDataLst>
    <p:extLst>
      <p:ext uri="{BB962C8B-B14F-4D97-AF65-F5344CB8AC3E}">
        <p14:creationId xmlns:p14="http://schemas.microsoft.com/office/powerpoint/2010/main" val="2148410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Interfaces</a:t>
            </a:r>
          </a:p>
        </p:txBody>
      </p:sp>
      <p:sp>
        <p:nvSpPr>
          <p:cNvPr id="3" name="Content Placeholder 2"/>
          <p:cNvSpPr>
            <a:spLocks noGrp="1"/>
          </p:cNvSpPr>
          <p:nvPr>
            <p:ph idx="1"/>
          </p:nvPr>
        </p:nvSpPr>
        <p:spPr/>
        <p:txBody>
          <a:bodyPr/>
          <a:lstStyle/>
          <a:p>
            <a:pPr marL="0" indent="0">
              <a:buNone/>
            </a:pPr>
            <a:r>
              <a:rPr lang="en-US" dirty="0"/>
              <a:t>Offer a means to share a common </a:t>
            </a:r>
            <a:r>
              <a:rPr lang="en-US" i="1" dirty="0" err="1"/>
              <a:t>supertype</a:t>
            </a:r>
            <a:r>
              <a:rPr lang="en-US" dirty="0"/>
              <a:t> without sharing the code.</a:t>
            </a:r>
          </a:p>
          <a:p>
            <a:pPr marL="0" indent="0">
              <a:buNone/>
            </a:pPr>
            <a:endParaRPr lang="en-US" dirty="0"/>
          </a:p>
          <a:p>
            <a:pPr marL="0" indent="0">
              <a:buNone/>
            </a:pPr>
            <a:r>
              <a:rPr lang="en-US" dirty="0"/>
              <a:t>An interface consists of a set of method declarations without bodies.</a:t>
            </a:r>
          </a:p>
          <a:p>
            <a:pPr marL="0" indent="0">
              <a:buNone/>
            </a:pPr>
            <a:endParaRPr lang="en-US" dirty="0"/>
          </a:p>
          <a:p>
            <a:pPr marL="0" indent="0">
              <a:buNone/>
            </a:pPr>
            <a:r>
              <a:rPr lang="en-US" dirty="0"/>
              <a:t>A promise of behavior; methods are declared but not defined.</a:t>
            </a:r>
          </a:p>
          <a:p>
            <a:pPr marL="0" indent="0">
              <a:buNone/>
            </a:pPr>
            <a:r>
              <a:rPr lang="en-US" dirty="0"/>
              <a:t>	The method will be defined in the subclass.</a:t>
            </a:r>
          </a:p>
          <a:p>
            <a:pPr marL="0" indent="0">
              <a:buNone/>
            </a:pPr>
            <a:r>
              <a:rPr lang="en-US" dirty="0"/>
              <a:t>	An error will be thrown if you don’t define the method.</a:t>
            </a:r>
          </a:p>
        </p:txBody>
      </p:sp>
    </p:spTree>
    <p:custDataLst>
      <p:tags r:id="rId1"/>
    </p:custDataLst>
    <p:extLst>
      <p:ext uri="{BB962C8B-B14F-4D97-AF65-F5344CB8AC3E}">
        <p14:creationId xmlns:p14="http://schemas.microsoft.com/office/powerpoint/2010/main" val="111257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1580" y="770952"/>
            <a:ext cx="5189973" cy="4338203"/>
          </a:xfrm>
          <a:prstGeom prst="rect">
            <a:avLst/>
          </a:prstGeom>
        </p:spPr>
      </p:pic>
      <p:pic>
        <p:nvPicPr>
          <p:cNvPr id="5" name="Picture 4"/>
          <p:cNvPicPr>
            <a:picLocks noChangeAspect="1"/>
          </p:cNvPicPr>
          <p:nvPr/>
        </p:nvPicPr>
        <p:blipFill>
          <a:blip r:embed="rId4"/>
          <a:stretch>
            <a:fillRect/>
          </a:stretch>
        </p:blipFill>
        <p:spPr>
          <a:xfrm>
            <a:off x="5701553" y="770952"/>
            <a:ext cx="5945934" cy="3907809"/>
          </a:xfrm>
          <a:prstGeom prst="rect">
            <a:avLst/>
          </a:prstGeom>
        </p:spPr>
      </p:pic>
    </p:spTree>
    <p:custDataLst>
      <p:tags r:id="rId1"/>
    </p:custDataLst>
    <p:extLst>
      <p:ext uri="{BB962C8B-B14F-4D97-AF65-F5344CB8AC3E}">
        <p14:creationId xmlns:p14="http://schemas.microsoft.com/office/powerpoint/2010/main" val="126146317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in practice:</a:t>
            </a:r>
          </a:p>
        </p:txBody>
      </p:sp>
      <p:grpSp>
        <p:nvGrpSpPr>
          <p:cNvPr id="4" name="Group 3"/>
          <p:cNvGrpSpPr/>
          <p:nvPr/>
        </p:nvGrpSpPr>
        <p:grpSpPr>
          <a:xfrm>
            <a:off x="1318157" y="2222695"/>
            <a:ext cx="10035648" cy="3791244"/>
            <a:chOff x="0" y="0"/>
            <a:chExt cx="5143500" cy="1943100"/>
          </a:xfrm>
        </p:grpSpPr>
        <p:sp>
          <p:nvSpPr>
            <p:cNvPr id="5" name="Text Box 11"/>
            <p:cNvSpPr txBox="1"/>
            <p:nvPr/>
          </p:nvSpPr>
          <p:spPr>
            <a:xfrm>
              <a:off x="42291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Edible</a:t>
              </a:r>
              <a:endParaRPr lang="en-US" sz="2800">
                <a:effectLst/>
                <a:ea typeface="Calibri" panose="020F0502020204030204" pitchFamily="34" charset="0"/>
                <a:cs typeface="Times New Roman" panose="02020603050405020304" pitchFamily="18" charset="0"/>
              </a:endParaRPr>
            </a:p>
          </p:txBody>
        </p:sp>
        <p:sp>
          <p:nvSpPr>
            <p:cNvPr id="6" name="Text Box 13"/>
            <p:cNvSpPr txBox="1"/>
            <p:nvPr/>
          </p:nvSpPr>
          <p:spPr>
            <a:xfrm>
              <a:off x="27432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Greasy</a:t>
              </a:r>
              <a:endParaRPr lang="en-US" sz="1200">
                <a:effectLst/>
                <a:ea typeface="Calibri" panose="020F0502020204030204" pitchFamily="34" charset="0"/>
                <a:cs typeface="Times New Roman" panose="02020603050405020304" pitchFamily="18" charset="0"/>
              </a:endParaRPr>
            </a:p>
          </p:txBody>
        </p:sp>
        <p:sp>
          <p:nvSpPr>
            <p:cNvPr id="7" name="Text Box 14"/>
            <p:cNvSpPr txBox="1"/>
            <p:nvPr/>
          </p:nvSpPr>
          <p:spPr>
            <a:xfrm>
              <a:off x="13716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Aromatic</a:t>
              </a:r>
              <a:endParaRPr lang="en-US" sz="1200">
                <a:effectLst/>
                <a:ea typeface="Calibri" panose="020F0502020204030204" pitchFamily="34" charset="0"/>
                <a:cs typeface="Times New Roman" panose="02020603050405020304" pitchFamily="18" charset="0"/>
              </a:endParaRPr>
            </a:p>
          </p:txBody>
        </p:sp>
        <p:sp>
          <p:nvSpPr>
            <p:cNvPr id="8" name="Text Box 18"/>
            <p:cNvSpPr txBox="1"/>
            <p:nvPr/>
          </p:nvSpPr>
          <p:spPr>
            <a:xfrm>
              <a:off x="1600200" y="0"/>
              <a:ext cx="914400" cy="342900"/>
            </a:xfrm>
            <a:prstGeom prst="rect">
              <a:avLst/>
            </a:prstGeom>
            <a:noFill/>
            <a:ln>
              <a:solidFill>
                <a:srgbClr val="000000"/>
              </a:solidFill>
              <a:prstDash val="solid"/>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Pork</a:t>
              </a:r>
              <a:endParaRPr lang="en-US" sz="2800">
                <a:effectLst/>
                <a:ea typeface="Calibri" panose="020F0502020204030204" pitchFamily="34" charset="0"/>
                <a:cs typeface="Times New Roman" panose="02020603050405020304" pitchFamily="18" charset="0"/>
              </a:endParaRPr>
            </a:p>
          </p:txBody>
        </p:sp>
        <p:sp>
          <p:nvSpPr>
            <p:cNvPr id="9" name="Text Box 19"/>
            <p:cNvSpPr txBox="1"/>
            <p:nvPr/>
          </p:nvSpPr>
          <p:spPr>
            <a:xfrm>
              <a:off x="914400" y="685165"/>
              <a:ext cx="914400" cy="342900"/>
            </a:xfrm>
            <a:prstGeom prst="rect">
              <a:avLst/>
            </a:prstGeom>
            <a:noFill/>
            <a:ln>
              <a:solidFill>
                <a:srgbClr val="000000"/>
              </a:solidFill>
              <a:prstDash val="solid"/>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Bacon</a:t>
              </a:r>
              <a:endParaRPr lang="en-US" sz="2800">
                <a:effectLst/>
                <a:ea typeface="Calibri" panose="020F0502020204030204" pitchFamily="34" charset="0"/>
                <a:cs typeface="Times New Roman" panose="02020603050405020304" pitchFamily="18" charset="0"/>
              </a:endParaRPr>
            </a:p>
          </p:txBody>
        </p:sp>
        <p:cxnSp>
          <p:nvCxnSpPr>
            <p:cNvPr id="10" name="Straight Arrow Connector 9"/>
            <p:cNvCxnSpPr/>
            <p:nvPr/>
          </p:nvCxnSpPr>
          <p:spPr>
            <a:xfrm flipV="1">
              <a:off x="1371600" y="342900"/>
              <a:ext cx="342900" cy="342900"/>
            </a:xfrm>
            <a:prstGeom prst="straightConnector1">
              <a:avLst/>
            </a:prstGeom>
            <a:ln>
              <a:headEnd type="arrow"/>
              <a:tailEnd type="none"/>
            </a:ln>
            <a:effectLst/>
          </p:spPr>
          <p:style>
            <a:lnRef idx="2">
              <a:schemeClr val="dk1"/>
            </a:lnRef>
            <a:fillRef idx="0">
              <a:schemeClr val="dk1"/>
            </a:fillRef>
            <a:effectRef idx="1">
              <a:schemeClr val="dk1"/>
            </a:effectRef>
            <a:fontRef idx="minor">
              <a:schemeClr val="tx1"/>
            </a:fontRef>
          </p:style>
        </p:cxnSp>
        <p:sp>
          <p:nvSpPr>
            <p:cNvPr id="11" name="Text Box 24"/>
            <p:cNvSpPr txBox="1"/>
            <p:nvPr/>
          </p:nvSpPr>
          <p:spPr>
            <a:xfrm>
              <a:off x="2400300" y="685165"/>
              <a:ext cx="914400" cy="342900"/>
            </a:xfrm>
            <a:prstGeom prst="rect">
              <a:avLst/>
            </a:prstGeom>
            <a:noFill/>
            <a:ln>
              <a:solidFill>
                <a:srgbClr val="000000"/>
              </a:solidFill>
              <a:prstDash val="solid"/>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Lard</a:t>
              </a:r>
              <a:endParaRPr lang="en-US" sz="1200">
                <a:effectLst/>
                <a:ea typeface="Calibri" panose="020F0502020204030204" pitchFamily="34" charset="0"/>
                <a:cs typeface="Times New Roman" panose="02020603050405020304" pitchFamily="18" charset="0"/>
              </a:endParaRPr>
            </a:p>
          </p:txBody>
        </p:sp>
        <p:cxnSp>
          <p:nvCxnSpPr>
            <p:cNvPr id="12" name="Straight Arrow Connector 11"/>
            <p:cNvCxnSpPr/>
            <p:nvPr/>
          </p:nvCxnSpPr>
          <p:spPr>
            <a:xfrm flipH="1" flipV="1">
              <a:off x="2171700" y="342900"/>
              <a:ext cx="685800" cy="342900"/>
            </a:xfrm>
            <a:prstGeom prst="straightConnector1">
              <a:avLst/>
            </a:prstGeom>
            <a:ln>
              <a:headEnd type="arrow"/>
              <a:tailEnd type="none"/>
            </a:ln>
            <a:effectLst/>
          </p:spPr>
          <p:style>
            <a:lnRef idx="2">
              <a:schemeClr val="dk1"/>
            </a:lnRef>
            <a:fillRef idx="0">
              <a:schemeClr val="dk1"/>
            </a:fillRef>
            <a:effectRef idx="1">
              <a:schemeClr val="dk1"/>
            </a:effectRef>
            <a:fontRef idx="minor">
              <a:schemeClr val="tx1"/>
            </a:fontRef>
          </p:style>
        </p:cxnSp>
        <p:sp>
          <p:nvSpPr>
            <p:cNvPr id="13" name="Text Box 26"/>
            <p:cNvSpPr txBox="1"/>
            <p:nvPr/>
          </p:nvSpPr>
          <p:spPr>
            <a:xfrm>
              <a:off x="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lc="http://schemas.openxmlformats.org/drawingml/2006/lockedCanvas"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Salty</a:t>
              </a:r>
              <a:endParaRPr lang="en-US" sz="1200">
                <a:effectLst/>
                <a:ea typeface="Calibri" panose="020F0502020204030204" pitchFamily="34" charset="0"/>
                <a:cs typeface="Times New Roman" panose="02020603050405020304" pitchFamily="18" charset="0"/>
              </a:endParaRPr>
            </a:p>
          </p:txBody>
        </p:sp>
        <p:cxnSp>
          <p:nvCxnSpPr>
            <p:cNvPr id="14" name="Straight Arrow Connector 13"/>
            <p:cNvCxnSpPr/>
            <p:nvPr/>
          </p:nvCxnSpPr>
          <p:spPr>
            <a:xfrm flipV="1">
              <a:off x="571500" y="1040130"/>
              <a:ext cx="5715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1485900" y="1040130"/>
              <a:ext cx="3429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flipV="1">
              <a:off x="1828800" y="1040130"/>
              <a:ext cx="11430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flipV="1">
              <a:off x="3200400" y="1040130"/>
              <a:ext cx="1143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314700" y="1040130"/>
              <a:ext cx="12573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flipV="1">
              <a:off x="1828800" y="925830"/>
              <a:ext cx="2514600" cy="6858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493658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Interfaces</a:t>
            </a:r>
          </a:p>
        </p:txBody>
      </p:sp>
      <p:sp>
        <p:nvSpPr>
          <p:cNvPr id="3" name="Content Placeholder 2"/>
          <p:cNvSpPr>
            <a:spLocks noGrp="1"/>
          </p:cNvSpPr>
          <p:nvPr>
            <p:ph idx="1"/>
          </p:nvPr>
        </p:nvSpPr>
        <p:spPr>
          <a:xfrm>
            <a:off x="584200" y="1435503"/>
            <a:ext cx="11018520" cy="4426678"/>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public interface Salty{</a:t>
            </a:r>
          </a:p>
          <a:p>
            <a:pPr marL="0"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sodiumContent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this is a promise to implement the </a:t>
            </a:r>
            <a:r>
              <a:rPr lang="en-US" sz="1400" dirty="0" err="1">
                <a:latin typeface="Courier New" panose="02070309020205020404" pitchFamily="49" charset="0"/>
                <a:cs typeface="Courier New" panose="02070309020205020404" pitchFamily="49" charset="0"/>
              </a:rPr>
              <a:t>sodiumContent</a:t>
            </a: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in the class that implements the Salty interface.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Aromatic{</a:t>
            </a:r>
          </a:p>
          <a:p>
            <a:pPr marL="0"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describeAroma</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 Notice the lack of “public”! Public is </a:t>
            </a:r>
            <a:r>
              <a:rPr lang="en-US" sz="1400" i="1" dirty="0">
                <a:latin typeface="Courier New" panose="02070309020205020404" pitchFamily="49" charset="0"/>
                <a:cs typeface="Courier New" panose="02070309020205020404" pitchFamily="49" charset="0"/>
              </a:rPr>
              <a:t>assumed</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Greasy{</a:t>
            </a:r>
          </a:p>
          <a:p>
            <a:pPr marL="0"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amountOfGreaseInMg</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point out that interfaces look just like classes</a:t>
            </a:r>
          </a:p>
          <a:p>
            <a:pPr marL="0" indent="0">
              <a:buNone/>
            </a:pPr>
            <a:r>
              <a:rPr lang="en-US" sz="1400" dirty="0">
                <a:latin typeface="Courier New" panose="02070309020205020404" pitchFamily="49" charset="0"/>
                <a:cs typeface="Courier New" panose="02070309020205020404" pitchFamily="49" charset="0"/>
              </a:rPr>
              <a:t>}					but without fields or method bodies</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Edible{</a:t>
            </a:r>
          </a:p>
          <a:p>
            <a:pPr marL="0" indent="0">
              <a:buNone/>
            </a:pPr>
            <a:r>
              <a:rPr lang="en-US" sz="1400" dirty="0">
                <a:latin typeface="Courier New" panose="02070309020205020404" pitchFamily="49" charset="0"/>
                <a:cs typeface="Courier New" panose="02070309020205020404" pitchFamily="49" charset="0"/>
              </a:rPr>
              <a:t>	double calories();</a:t>
            </a:r>
          </a:p>
          <a:p>
            <a:pPr marL="0" indent="0">
              <a:buNone/>
            </a:pPr>
            <a:r>
              <a:rPr lang="en-US" sz="1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474555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Interfaces</a:t>
            </a:r>
          </a:p>
        </p:txBody>
      </p:sp>
      <p:sp>
        <p:nvSpPr>
          <p:cNvPr id="3" name="Content Placeholder 2"/>
          <p:cNvSpPr>
            <a:spLocks noGrp="1"/>
          </p:cNvSpPr>
          <p:nvPr>
            <p:ph idx="1"/>
          </p:nvPr>
        </p:nvSpPr>
        <p:spPr>
          <a:xfrm>
            <a:off x="838199" y="1825625"/>
            <a:ext cx="10660529" cy="4351338"/>
          </a:xfrm>
        </p:spPr>
        <p:txBody>
          <a:bodyPr>
            <a:normAutofit/>
          </a:bodyPr>
          <a:lstStyle/>
          <a:p>
            <a:pPr marL="0" indent="0">
              <a:buNone/>
            </a:pPr>
            <a:r>
              <a:rPr lang="en-US" sz="1800" dirty="0">
                <a:latin typeface="Courier New" panose="02070309020205020404" pitchFamily="49" charset="0"/>
                <a:cs typeface="Courier New" panose="02070309020205020404" pitchFamily="49" charset="0"/>
              </a:rPr>
              <a:t>public class Bacon extends Pork implements Salty, Aromatic, Greasy, Edible {</a:t>
            </a:r>
          </a:p>
          <a:p>
            <a:pPr marL="0" indent="0">
              <a:buNone/>
            </a:pPr>
            <a:r>
              <a:rPr lang="en-US" sz="1800" dirty="0">
                <a:latin typeface="Courier New" panose="02070309020205020404" pitchFamily="49" charset="0"/>
                <a:cs typeface="Courier New" panose="02070309020205020404" pitchFamily="49" charset="0"/>
              </a:rPr>
              <a:t>	private double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public Bacon(double amount){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 = amount;</a:t>
            </a:r>
          </a:p>
          <a:p>
            <a:pPr marL="0" indent="0">
              <a:buNone/>
            </a:pPr>
            <a:r>
              <a:rPr lang="en-US" sz="1800" dirty="0">
                <a:latin typeface="Courier New" panose="02070309020205020404" pitchFamily="49" charset="0"/>
                <a:cs typeface="Courier New" panose="02070309020205020404" pitchFamily="49" charset="0"/>
              </a:rPr>
              <a:t>	}</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public double calories(){</a:t>
            </a:r>
          </a:p>
          <a:p>
            <a:pPr marL="0" indent="0">
              <a:buNone/>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 * CALORIES_PER_KG_OF_BACON;</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094721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Activity</a:t>
            </a:r>
          </a:p>
        </p:txBody>
      </p:sp>
      <p:sp>
        <p:nvSpPr>
          <p:cNvPr id="3" name="Content Placeholder 2"/>
          <p:cNvSpPr>
            <a:spLocks noGrp="1"/>
          </p:cNvSpPr>
          <p:nvPr>
            <p:ph idx="1"/>
          </p:nvPr>
        </p:nvSpPr>
        <p:spPr>
          <a:xfrm>
            <a:off x="584200" y="1435503"/>
            <a:ext cx="11018520" cy="4493538"/>
          </a:xfrm>
        </p:spPr>
        <p:txBody>
          <a:bodyPr/>
          <a:lstStyle/>
          <a:p>
            <a:pPr marL="0" indent="0">
              <a:buNone/>
            </a:pPr>
            <a:r>
              <a:rPr lang="en-US" dirty="0"/>
              <a:t>[Delete the activities you are not using]</a:t>
            </a:r>
          </a:p>
          <a:p>
            <a:pPr marL="0" indent="0">
              <a:buNone/>
            </a:pPr>
            <a:r>
              <a:rPr lang="en-US" sz="2000" dirty="0"/>
              <a:t>Subclasses: Red, Orange, Yellow, Green, Blue</a:t>
            </a:r>
          </a:p>
          <a:p>
            <a:pPr marL="0" indent="0">
              <a:buNone/>
            </a:pPr>
            <a:r>
              <a:rPr lang="en-US" sz="2000" dirty="0"/>
              <a:t>Interface: color</a:t>
            </a:r>
          </a:p>
          <a:p>
            <a:pPr marL="0" indent="0">
              <a:buNone/>
            </a:pPr>
            <a:r>
              <a:rPr lang="en-US" sz="2000" dirty="0"/>
              <a:t>Sample Methods: double </a:t>
            </a:r>
            <a:r>
              <a:rPr lang="en-US" sz="2000" dirty="0" err="1"/>
              <a:t>wavelengthInNm</a:t>
            </a:r>
            <a:r>
              <a:rPr lang="en-US" sz="2000" dirty="0"/>
              <a:t>, Boolean </a:t>
            </a:r>
            <a:r>
              <a:rPr lang="en-US" sz="2000" dirty="0" err="1"/>
              <a:t>isPrimaryColor</a:t>
            </a:r>
            <a:endParaRPr lang="en-US" sz="2000" dirty="0"/>
          </a:p>
          <a:p>
            <a:pPr marL="0" indent="0">
              <a:buNone/>
            </a:pPr>
            <a:endParaRPr lang="en-US" sz="2000" dirty="0"/>
          </a:p>
          <a:p>
            <a:pPr marL="0" indent="0">
              <a:buNone/>
            </a:pPr>
            <a:r>
              <a:rPr lang="en-US" sz="2000" dirty="0"/>
              <a:t>Subclasses: Wood, Brick, Adobe, Stone, Canvas</a:t>
            </a:r>
          </a:p>
          <a:p>
            <a:pPr marL="0" indent="0">
              <a:buNone/>
            </a:pPr>
            <a:r>
              <a:rPr lang="en-US" sz="2000" dirty="0"/>
              <a:t>Interface: </a:t>
            </a:r>
            <a:r>
              <a:rPr lang="en-US" sz="2000" dirty="0" err="1"/>
              <a:t>buildingMaterial</a:t>
            </a:r>
            <a:endParaRPr lang="en-US" sz="2000" dirty="0"/>
          </a:p>
          <a:p>
            <a:pPr marL="0" indent="0">
              <a:buNone/>
            </a:pPr>
            <a:r>
              <a:rPr lang="en-US" sz="2000" dirty="0"/>
              <a:t>Sample Methods: String </a:t>
            </a:r>
            <a:r>
              <a:rPr lang="en-US" sz="2000" dirty="0" err="1"/>
              <a:t>movableHousing</a:t>
            </a:r>
            <a:r>
              <a:rPr lang="en-US" sz="2000" dirty="0"/>
              <a:t>, double </a:t>
            </a:r>
            <a:r>
              <a:rPr lang="en-US" sz="2000" dirty="0" err="1"/>
              <a:t>costPerLb</a:t>
            </a:r>
            <a:endParaRPr lang="en-US" sz="2000" dirty="0"/>
          </a:p>
          <a:p>
            <a:pPr marL="0" indent="0">
              <a:buNone/>
            </a:pPr>
            <a:endParaRPr lang="en-US" sz="2000" dirty="0"/>
          </a:p>
          <a:p>
            <a:pPr marL="0" indent="0">
              <a:buNone/>
            </a:pPr>
            <a:r>
              <a:rPr lang="en-US" sz="2000" dirty="0"/>
              <a:t>Subclasses: Boeing 747, Pheasant, </a:t>
            </a:r>
            <a:r>
              <a:rPr lang="en-US" sz="2000" dirty="0" err="1"/>
              <a:t>PaperAirplane</a:t>
            </a:r>
            <a:r>
              <a:rPr lang="en-US" sz="2000" dirty="0"/>
              <a:t>, Cannonball</a:t>
            </a:r>
          </a:p>
          <a:p>
            <a:pPr marL="0" indent="0">
              <a:buNone/>
            </a:pPr>
            <a:r>
              <a:rPr lang="en-US" sz="2000" dirty="0"/>
              <a:t>Interface: flies</a:t>
            </a:r>
          </a:p>
          <a:p>
            <a:pPr marL="0" indent="0">
              <a:buNone/>
            </a:pPr>
            <a:r>
              <a:rPr lang="en-US" sz="2000" dirty="0"/>
              <a:t>Sample Methods: </a:t>
            </a:r>
            <a:r>
              <a:rPr lang="en-US" sz="2000" dirty="0" err="1"/>
              <a:t>getMaximumAltitude</a:t>
            </a:r>
            <a:r>
              <a:rPr lang="en-US" sz="2000" dirty="0"/>
              <a:t>, </a:t>
            </a:r>
            <a:r>
              <a:rPr lang="en-US" sz="2000" dirty="0" err="1"/>
              <a:t>getRange</a:t>
            </a:r>
            <a:r>
              <a:rPr lang="en-US" sz="2000" dirty="0"/>
              <a:t>, </a:t>
            </a:r>
            <a:r>
              <a:rPr lang="en-US" sz="2000" dirty="0" err="1"/>
              <a:t>getSpeed</a:t>
            </a:r>
            <a:endParaRPr lang="en-US" sz="2000" dirty="0"/>
          </a:p>
        </p:txBody>
      </p:sp>
    </p:spTree>
    <p:custDataLst>
      <p:tags r:id="rId1"/>
    </p:custDataLst>
    <p:extLst>
      <p:ext uri="{BB962C8B-B14F-4D97-AF65-F5344CB8AC3E}">
        <p14:creationId xmlns:p14="http://schemas.microsoft.com/office/powerpoint/2010/main" val="35145586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a:t>
            </a:r>
            <a:endParaRPr lang="en-US" dirty="0"/>
          </a:p>
        </p:txBody>
      </p:sp>
      <p:sp>
        <p:nvSpPr>
          <p:cNvPr id="3" name="Content Placeholder 2"/>
          <p:cNvSpPr>
            <a:spLocks noGrp="1"/>
          </p:cNvSpPr>
          <p:nvPr>
            <p:ph idx="1"/>
          </p:nvPr>
        </p:nvSpPr>
        <p:spPr>
          <a:xfrm>
            <a:off x="584200" y="1435503"/>
            <a:ext cx="11018520" cy="3877985"/>
          </a:xfrm>
        </p:spPr>
        <p:txBody>
          <a:bodyPr/>
          <a:lstStyle/>
          <a:p>
            <a:pPr marL="0" indent="0">
              <a:buNone/>
            </a:pPr>
            <a:endParaRPr lang="en-US" dirty="0"/>
          </a:p>
          <a:p>
            <a:pPr marL="0" indent="0">
              <a:buNone/>
            </a:pPr>
            <a:r>
              <a:rPr lang="en-US" dirty="0"/>
              <a:t>Students should define classes to implement as many combinations of interfaces as possible.</a:t>
            </a:r>
          </a:p>
          <a:p>
            <a:pPr marL="0" indent="0">
              <a:buNone/>
            </a:pPr>
            <a:endParaRPr lang="en-US" dirty="0"/>
          </a:p>
          <a:p>
            <a:pPr marL="0" indent="0">
              <a:buNone/>
            </a:pPr>
            <a:r>
              <a:rPr lang="en-US" dirty="0"/>
              <a:t>Students must include at least 1 method for each interface.</a:t>
            </a:r>
          </a:p>
          <a:p>
            <a:pPr marL="0" indent="0">
              <a:buNone/>
            </a:pPr>
            <a:endParaRPr lang="en-US" dirty="0"/>
          </a:p>
          <a:p>
            <a:pPr marL="0" indent="0">
              <a:buNone/>
            </a:pPr>
            <a:r>
              <a:rPr lang="en-US" dirty="0"/>
              <a:t>Each class has to implement the interface methods and include a constructor.</a:t>
            </a:r>
            <a:endParaRPr lang="en-US" sz="2000" dirty="0"/>
          </a:p>
        </p:txBody>
      </p:sp>
    </p:spTree>
    <p:custDataLst>
      <p:tags r:id="rId1"/>
    </p:custDataLst>
    <p:extLst>
      <p:ext uri="{BB962C8B-B14F-4D97-AF65-F5344CB8AC3E}">
        <p14:creationId xmlns:p14="http://schemas.microsoft.com/office/powerpoint/2010/main" val="30048251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normAutofit fontScale="55000" lnSpcReduction="20000"/>
          </a:bodyPr>
          <a:lstStyle/>
          <a:p>
            <a:pPr marL="0" indent="0">
              <a:buNone/>
            </a:pPr>
            <a:r>
              <a:rPr lang="en-US" dirty="0"/>
              <a:t>Read HW 9.6</a:t>
            </a:r>
          </a:p>
          <a:p>
            <a:pPr marL="0" indent="0">
              <a:buNone/>
            </a:pPr>
            <a:endParaRPr lang="en-US" dirty="0"/>
          </a:p>
          <a:p>
            <a:pPr marL="0" indent="0">
              <a:buNone/>
            </a:pPr>
            <a:r>
              <a:rPr lang="en-US" dirty="0"/>
              <a:t>Summarize notes in notebook for tomorrow’s notebook check</a:t>
            </a:r>
          </a:p>
          <a:p>
            <a:pPr marL="0" indent="0">
              <a:buNone/>
            </a:pPr>
            <a:endParaRPr lang="en-US" dirty="0"/>
          </a:p>
          <a:p>
            <a:pPr marL="0" indent="0">
              <a:buNone/>
            </a:pPr>
            <a:r>
              <a:rPr lang="en-US" dirty="0"/>
              <a:t>For extra credit:</a:t>
            </a:r>
          </a:p>
          <a:p>
            <a:pPr marL="0" indent="0">
              <a:buNone/>
            </a:pPr>
            <a:r>
              <a:rPr lang="en-US" dirty="0"/>
              <a:t>	Generate your own class hierarchy that demonstrates the same 	concepts illustrated by the Financial Class Hierarchy outlines in 	the book. The extra credit project is due [in one week].</a:t>
            </a:r>
          </a:p>
          <a:p>
            <a:pPr marL="0" indent="0">
              <a:buNone/>
            </a:pPr>
            <a:endParaRPr lang="en-US" dirty="0"/>
          </a:p>
        </p:txBody>
      </p:sp>
    </p:spTree>
    <p:custDataLst>
      <p:tags r:id="rId1"/>
    </p:custDataLst>
    <p:extLst>
      <p:ext uri="{BB962C8B-B14F-4D97-AF65-F5344CB8AC3E}">
        <p14:creationId xmlns:p14="http://schemas.microsoft.com/office/powerpoint/2010/main" val="1892429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Programming Project</a:t>
            </a:r>
          </a:p>
        </p:txBody>
      </p:sp>
      <p:sp>
        <p:nvSpPr>
          <p:cNvPr id="3" name="Subtitle 2"/>
          <p:cNvSpPr>
            <a:spLocks noGrp="1"/>
          </p:cNvSpPr>
          <p:nvPr>
            <p:ph type="subTitle" idx="1"/>
          </p:nvPr>
        </p:nvSpPr>
        <p:spPr>
          <a:xfrm>
            <a:off x="1524000" y="3656862"/>
            <a:ext cx="9144000" cy="1655762"/>
          </a:xfrm>
        </p:spPr>
        <p:txBody>
          <a:bodyPr/>
          <a:lstStyle/>
          <a:p>
            <a:r>
              <a:rPr lang="en-US" dirty="0"/>
              <a:t>[ 6.07 ] [ Today’s Date ] [ Instructor Name ]</a:t>
            </a:r>
          </a:p>
        </p:txBody>
      </p:sp>
    </p:spTree>
    <p:custDataLst>
      <p:tags r:id="rId1"/>
    </p:custDataLst>
    <p:extLst>
      <p:ext uri="{BB962C8B-B14F-4D97-AF65-F5344CB8AC3E}">
        <p14:creationId xmlns:p14="http://schemas.microsoft.com/office/powerpoint/2010/main" val="743500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[Slides reserved for Programming Project Review]</a:t>
            </a:r>
          </a:p>
        </p:txBody>
      </p:sp>
      <p:sp>
        <p:nvSpPr>
          <p:cNvPr id="3" name="Content Placeholder 2"/>
          <p:cNvSpPr>
            <a:spLocks noGrp="1"/>
          </p:cNvSpPr>
          <p:nvPr>
            <p:ph idx="1"/>
          </p:nvPr>
        </p:nvSpPr>
        <p:spPr/>
        <p:txBody>
          <a:bodyPr/>
          <a:lstStyle/>
          <a:p>
            <a:pPr marL="0" indent="0">
              <a:buNone/>
            </a:pPr>
            <a:r>
              <a:rPr lang="en-US" dirty="0"/>
              <a:t>Edit this slide deck to go over questions that your class has during the programming project days.</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2163985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Finding and Fixing Errors</a:t>
            </a:r>
          </a:p>
        </p:txBody>
      </p:sp>
      <p:sp>
        <p:nvSpPr>
          <p:cNvPr id="3" name="Subtitle 2"/>
          <p:cNvSpPr>
            <a:spLocks noGrp="1"/>
          </p:cNvSpPr>
          <p:nvPr>
            <p:ph type="subTitle" idx="1"/>
          </p:nvPr>
        </p:nvSpPr>
        <p:spPr/>
        <p:txBody>
          <a:bodyPr/>
          <a:lstStyle/>
          <a:p>
            <a:r>
              <a:rPr lang="en-US" dirty="0"/>
              <a:t>[ 6.08 ] [ Today’s Date ] [ Instructor Name ]</a:t>
            </a:r>
          </a:p>
        </p:txBody>
      </p:sp>
    </p:spTree>
    <p:custDataLst>
      <p:tags r:id="rId1"/>
    </p:custDataLst>
    <p:extLst>
      <p:ext uri="{BB962C8B-B14F-4D97-AF65-F5344CB8AC3E}">
        <p14:creationId xmlns:p14="http://schemas.microsoft.com/office/powerpoint/2010/main" val="37861212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3" name="Content Placeholder 2"/>
          <p:cNvSpPr>
            <a:spLocks noGrp="1"/>
          </p:cNvSpPr>
          <p:nvPr>
            <p:ph idx="1"/>
          </p:nvPr>
        </p:nvSpPr>
        <p:spPr>
          <a:xfrm>
            <a:off x="584200" y="1435503"/>
            <a:ext cx="11018520" cy="2573012"/>
          </a:xfrm>
        </p:spPr>
        <p:txBody>
          <a:bodyPr/>
          <a:lstStyle/>
          <a:p>
            <a:pPr marL="0" indent="0">
              <a:buNone/>
            </a:pPr>
            <a:r>
              <a:rPr lang="en-US" dirty="0"/>
              <a:t>Error check and resubmit all chapter 9 assignments.</a:t>
            </a:r>
          </a:p>
          <a:p>
            <a:endParaRPr lang="en-US" dirty="0"/>
          </a:p>
          <a:p>
            <a:pPr marL="0" indent="0">
              <a:buNone/>
            </a:pPr>
            <a:r>
              <a:rPr lang="en-US" dirty="0"/>
              <a:t>Study for the test by:</a:t>
            </a:r>
          </a:p>
          <a:p>
            <a:pPr lvl="1"/>
            <a:r>
              <a:rPr lang="en-US" dirty="0"/>
              <a:t>Reviewing all the blue, self-check pages at the end of Chapter 9.</a:t>
            </a:r>
          </a:p>
          <a:p>
            <a:pPr lvl="1"/>
            <a:r>
              <a:rPr lang="en-US" dirty="0"/>
              <a:t>Re-reading sections as needed to complete the self-check problems.</a:t>
            </a:r>
          </a:p>
          <a:p>
            <a:pPr marL="457200" lvl="1" indent="0">
              <a:buNone/>
            </a:pPr>
            <a:endParaRPr lang="en-US" dirty="0"/>
          </a:p>
        </p:txBody>
      </p:sp>
    </p:spTree>
    <p:custDataLst>
      <p:tags r:id="rId1"/>
    </p:custDataLst>
    <p:extLst>
      <p:ext uri="{BB962C8B-B14F-4D97-AF65-F5344CB8AC3E}">
        <p14:creationId xmlns:p14="http://schemas.microsoft.com/office/powerpoint/2010/main" val="3923898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P0xHV7ca"/>
  <p:tag name="ARTICULATE_SLIDE_COUNT" val="10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F1DB31C6-F59C-41BA-8729-55C8153D258D}" vid="{B6C3B4CF-C714-46AD-9867-DF2A0300E80A}"/>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Philanthropies TEALS</Template>
  <TotalTime>0</TotalTime>
  <Words>3797</Words>
  <Application>Microsoft Office PowerPoint</Application>
  <PresentationFormat>Widescreen</PresentationFormat>
  <Paragraphs>652</Paragraphs>
  <Slides>106</Slides>
  <Notes>27</Notes>
  <HiddenSlides>11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106</vt:i4>
      </vt:variant>
    </vt:vector>
  </HeadingPairs>
  <TitlesOfParts>
    <vt:vector size="116" baseType="lpstr">
      <vt:lpstr>Arial</vt:lpstr>
      <vt:lpstr>Calibri</vt:lpstr>
      <vt:lpstr>Calibri Light</vt:lpstr>
      <vt:lpstr>Consolas</vt:lpstr>
      <vt:lpstr>Courier New</vt:lpstr>
      <vt:lpstr>Segoe UI</vt:lpstr>
      <vt:lpstr>Segoe UI Semibold</vt:lpstr>
      <vt:lpstr>Wingdings</vt:lpstr>
      <vt:lpstr>Microsoft Philanthropies TEALS</vt:lpstr>
      <vt:lpstr>Black Template</vt:lpstr>
      <vt:lpstr>Test Review &amp; Reteach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Inheritance Basics</vt:lpstr>
      <vt:lpstr>PowerPoint Presentation</vt:lpstr>
      <vt:lpstr>What do all Pokémon have in common?</vt:lpstr>
      <vt:lpstr>We need to create a superclass:</vt:lpstr>
      <vt:lpstr>Bees!</vt:lpstr>
      <vt:lpstr>Create a Bee class:</vt:lpstr>
      <vt:lpstr>Create Bee Subclasses</vt:lpstr>
      <vt:lpstr>Vehicle Class</vt:lpstr>
      <vt:lpstr>Subclasses </vt:lpstr>
      <vt:lpstr>What fields would a specialized subclass have that a superclass wouldn’t?</vt:lpstr>
      <vt:lpstr>Airplane Class</vt:lpstr>
      <vt:lpstr>PowerPoint Presentation</vt:lpstr>
      <vt:lpstr>SugarFreeDrink class:</vt:lpstr>
      <vt:lpstr>SugarFreeDrink class:</vt:lpstr>
      <vt:lpstr>SugarFreeDrink methods:</vt:lpstr>
      <vt:lpstr>Worksheet 6.1: Posters</vt:lpstr>
      <vt:lpstr>Quiz 6.1</vt:lpstr>
      <vt:lpstr>Homework</vt:lpstr>
      <vt:lpstr>Overriding Methods &amp; Accessing Inherited Code</vt:lpstr>
      <vt:lpstr>Why is it useful to inherit methods?</vt:lpstr>
      <vt:lpstr>When might we not want inherited methods?</vt:lpstr>
      <vt:lpstr>Inherited methods can be different</vt:lpstr>
      <vt:lpstr>Submarine Class</vt:lpstr>
      <vt:lpstr>HybridCar Class</vt:lpstr>
      <vt:lpstr>Overloading vs Overriding</vt:lpstr>
      <vt:lpstr>Overriding: chug</vt:lpstr>
      <vt:lpstr>Overriding: chug</vt:lpstr>
      <vt:lpstr>Overriding: chug</vt:lpstr>
      <vt:lpstr>How do we access encapsulated information?</vt:lpstr>
      <vt:lpstr>Get and Set Methods</vt:lpstr>
      <vt:lpstr>get methods:</vt:lpstr>
      <vt:lpstr>Worksheet</vt:lpstr>
      <vt:lpstr>Homework</vt:lpstr>
      <vt:lpstr>Interacting with the  Object Superclass</vt:lpstr>
      <vt:lpstr>The Object Superclass</vt:lpstr>
      <vt:lpstr>Who remembers what toString() does?</vt:lpstr>
      <vt:lpstr>Why can’t we just use  ==  to test for equality?</vt:lpstr>
      <vt:lpstr>The standard == operator:</vt:lpstr>
      <vt:lpstr>The String equals methods</vt:lpstr>
      <vt:lpstr>Overriding the equals method:</vt:lpstr>
      <vt:lpstr>Static vs Dynamic Binding</vt:lpstr>
      <vt:lpstr>Practice Problems</vt:lpstr>
      <vt:lpstr>Worksheet</vt:lpstr>
      <vt:lpstr>Homework</vt:lpstr>
      <vt:lpstr>Polymorphism</vt:lpstr>
      <vt:lpstr>Review: subclass vs. superclass</vt:lpstr>
      <vt:lpstr>Variables and Objects</vt:lpstr>
      <vt:lpstr>References </vt:lpstr>
      <vt:lpstr>Once again:</vt:lpstr>
      <vt:lpstr>Polymorphism</vt:lpstr>
      <vt:lpstr>Polymorphism</vt:lpstr>
      <vt:lpstr>Understanding Polymorphic Method Calls</vt:lpstr>
      <vt:lpstr>Step 1: Class Diagram</vt:lpstr>
      <vt:lpstr>Step 2: Finding output with a table:</vt:lpstr>
      <vt:lpstr>Step 3: Write It Up</vt:lpstr>
      <vt:lpstr>Answer:</vt:lpstr>
      <vt:lpstr>Worksheet</vt:lpstr>
      <vt:lpstr>Homework</vt:lpstr>
      <vt:lpstr>Has-a Relationships</vt:lpstr>
      <vt:lpstr>Relationship between a: Animal, Carnivore, Tiger, and Donkey</vt:lpstr>
      <vt:lpstr>Is-a relationships for:  ZooMember        ZooFacility</vt:lpstr>
      <vt:lpstr>So how would we model a zoo?  Zoo</vt:lpstr>
      <vt:lpstr>Has-a Relationships</vt:lpstr>
      <vt:lpstr>Declaring a Has-a Relationship</vt:lpstr>
      <vt:lpstr>Constructors</vt:lpstr>
      <vt:lpstr>Worksheet 6.5: Trio</vt:lpstr>
      <vt:lpstr>Homework</vt:lpstr>
      <vt:lpstr>Interfaces (Optional)</vt:lpstr>
      <vt:lpstr>Has-A Review</vt:lpstr>
      <vt:lpstr>What are some limitations to inheritance?</vt:lpstr>
      <vt:lpstr>Interfaces</vt:lpstr>
      <vt:lpstr>Interface in practice:</vt:lpstr>
      <vt:lpstr>Declaring Interfaces</vt:lpstr>
      <vt:lpstr>Implementing Interfaces</vt:lpstr>
      <vt:lpstr>Class Activity</vt:lpstr>
      <vt:lpstr>Challenge</vt:lpstr>
      <vt:lpstr>Homework</vt:lpstr>
      <vt:lpstr>Programming Project</vt:lpstr>
      <vt:lpstr>[Slides reserved for Programming Project Review]</vt:lpstr>
      <vt:lpstr>Finding and Fixing Errors</vt:lpstr>
      <vt:lpstr>Today’s plan:</vt:lpstr>
      <vt:lpstr>Homework Regrade/Resubmit</vt:lpstr>
      <vt:lpstr>Homework</vt:lpstr>
      <vt:lpstr>Review</vt:lpstr>
      <vt:lpstr>What’s on the test?</vt:lpstr>
      <vt:lpstr>Practice Test</vt:lpstr>
      <vt:lpstr>Review Topics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2020-09-03T00:07:26Z</dcterms:created>
  <dcterms:modified xsi:type="dcterms:W3CDTF">2020-09-03T00:07:40Z</dcterms:modified>
</cp:coreProperties>
</file>